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434" r:id="rId2"/>
    <p:sldId id="488" r:id="rId3"/>
    <p:sldId id="435" r:id="rId4"/>
    <p:sldId id="436" r:id="rId5"/>
    <p:sldId id="437" r:id="rId6"/>
    <p:sldId id="440" r:id="rId7"/>
    <p:sldId id="441" r:id="rId8"/>
    <p:sldId id="442" r:id="rId9"/>
    <p:sldId id="438" r:id="rId10"/>
    <p:sldId id="443" r:id="rId11"/>
    <p:sldId id="444" r:id="rId12"/>
    <p:sldId id="445" r:id="rId13"/>
    <p:sldId id="446" r:id="rId14"/>
    <p:sldId id="447" r:id="rId15"/>
    <p:sldId id="448" r:id="rId16"/>
    <p:sldId id="449" r:id="rId17"/>
    <p:sldId id="452" r:id="rId18"/>
    <p:sldId id="451" r:id="rId19"/>
    <p:sldId id="450" r:id="rId20"/>
    <p:sldId id="454" r:id="rId21"/>
    <p:sldId id="455" r:id="rId22"/>
    <p:sldId id="456" r:id="rId23"/>
    <p:sldId id="474" r:id="rId24"/>
    <p:sldId id="459" r:id="rId25"/>
    <p:sldId id="484" r:id="rId26"/>
    <p:sldId id="483" r:id="rId27"/>
    <p:sldId id="457" r:id="rId28"/>
    <p:sldId id="473" r:id="rId29"/>
    <p:sldId id="461" r:id="rId30"/>
    <p:sldId id="458" r:id="rId31"/>
    <p:sldId id="476" r:id="rId32"/>
    <p:sldId id="475" r:id="rId33"/>
    <p:sldId id="463" r:id="rId34"/>
    <p:sldId id="465" r:id="rId35"/>
    <p:sldId id="466" r:id="rId36"/>
    <p:sldId id="469" r:id="rId37"/>
    <p:sldId id="471" r:id="rId38"/>
    <p:sldId id="472" r:id="rId39"/>
    <p:sldId id="477" r:id="rId40"/>
    <p:sldId id="480" r:id="rId41"/>
    <p:sldId id="478" r:id="rId42"/>
    <p:sldId id="485" r:id="rId43"/>
    <p:sldId id="486" r:id="rId44"/>
    <p:sldId id="487" r:id="rId45"/>
    <p:sldId id="481" r:id="rId46"/>
    <p:sldId id="482" r:id="rId47"/>
    <p:sldId id="489" r:id="rId48"/>
    <p:sldId id="439" r:id="rId49"/>
  </p:sldIdLst>
  <p:sldSz cx="12192000" cy="6858000"/>
  <p:notesSz cx="6865938" cy="9998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FC6B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76091" autoAdjust="0"/>
  </p:normalViewPr>
  <p:slideViewPr>
    <p:cSldViewPr snapToGrid="0" snapToObjects="1">
      <p:cViewPr>
        <p:scale>
          <a:sx n="66" d="100"/>
          <a:sy n="66" d="100"/>
        </p:scale>
        <p:origin x="1190" y="3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64" d="100"/>
          <a:sy n="164" d="100"/>
        </p:scale>
        <p:origin x="67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9109" y="2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r">
              <a:defRPr sz="1300"/>
            </a:lvl1pPr>
          </a:lstStyle>
          <a:p>
            <a:fld id="{81108FBB-5C78-CF4C-B054-5DD258793CDB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501650"/>
            <a:ext cx="5997575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59" tIns="48180" rIns="96359" bIns="4818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6594" y="4032558"/>
            <a:ext cx="5492750" cy="5463878"/>
          </a:xfrm>
          <a:prstGeom prst="rect">
            <a:avLst/>
          </a:prstGeom>
        </p:spPr>
        <p:txBody>
          <a:bodyPr vert="horz" lIns="96359" tIns="48180" rIns="96359" bIns="4818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96437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9109" y="9496437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r">
              <a:defRPr sz="1300"/>
            </a:lvl1pPr>
          </a:lstStyle>
          <a:p>
            <a:fld id="{4DC7C336-BE99-324C-AD72-4A60B19E00C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039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95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pr increases accuracy: average MSE lower with pr</a:t>
            </a:r>
          </a:p>
          <a:p>
            <a:r>
              <a:rPr lang="en-US" dirty="0"/>
              <a:t>Graphs are from loss function on test set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7415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pr increases accuracy, average MSE lower with pr</a:t>
            </a:r>
          </a:p>
          <a:p>
            <a:r>
              <a:rPr lang="en-US" dirty="0"/>
              <a:t>Graphs are from loss function on test set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69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838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583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Initially, the sequence of frames will be processed by CNN part to extract features. </a:t>
            </a:r>
          </a:p>
          <a:p>
            <a:r>
              <a:rPr lang="en-US" dirty="0"/>
              <a:t>After that, the features are combined into a vector and fed to the </a:t>
            </a:r>
            <a:r>
              <a:rPr lang="en-US" dirty="0" err="1"/>
              <a:t>img</a:t>
            </a:r>
            <a:r>
              <a:rPr lang="en-US" dirty="0"/>
              <a:t>-encoder (LSTM part).</a:t>
            </a:r>
          </a:p>
          <a:p>
            <a:r>
              <a:rPr lang="en-US" dirty="0"/>
              <a:t>The pitch and roll sequence is fed separately to the PR-encoder (LSTM part). </a:t>
            </a:r>
          </a:p>
          <a:p>
            <a:r>
              <a:rPr lang="en-US" dirty="0"/>
              <a:t>One latent vector is generated and decoded by decoder (LSTM part). </a:t>
            </a:r>
          </a:p>
          <a:p>
            <a:r>
              <a:rPr lang="en-US" dirty="0"/>
              <a:t>The output is a predicted sequence of pitch and roll.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0175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complexity of the previous model, combine </a:t>
            </a:r>
            <a:r>
              <a:rPr lang="en-US" dirty="0" err="1"/>
              <a:t>imgencoder</a:t>
            </a:r>
            <a:r>
              <a:rPr lang="en-US" dirty="0"/>
              <a:t> and PR-encoder in one encoder element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568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as last but no additional info PR is used,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61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modification of a previous model. </a:t>
            </a:r>
          </a:p>
          <a:p>
            <a:r>
              <a:rPr lang="en-US" dirty="0"/>
              <a:t>Combine all LSTM elements into one to </a:t>
            </a:r>
          </a:p>
          <a:p>
            <a:r>
              <a:rPr lang="en-US" dirty="0"/>
              <a:t>- reduce the parameters of the model</a:t>
            </a:r>
          </a:p>
          <a:p>
            <a:pPr marL="171450" indent="-171450">
              <a:buFontTx/>
              <a:buChar char="-"/>
            </a:pPr>
            <a:r>
              <a:rPr lang="en-US" dirty="0"/>
              <a:t>check the efficiency of this configuration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Reduce memory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7993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Baseline</a:t>
            </a:r>
            <a:r>
              <a:rPr lang="en-US" dirty="0"/>
              <a:t>: worst performing model</a:t>
            </a:r>
          </a:p>
          <a:p>
            <a:r>
              <a:rPr lang="en-US" b="1" dirty="0">
                <a:solidFill>
                  <a:srgbClr val="00B050"/>
                </a:solidFill>
              </a:rPr>
              <a:t>Green</a:t>
            </a:r>
            <a:r>
              <a:rPr lang="en-US" dirty="0"/>
              <a:t>: best </a:t>
            </a:r>
            <a:r>
              <a:rPr lang="en-US" dirty="0" err="1"/>
              <a:t>perfoming</a:t>
            </a:r>
            <a:r>
              <a:rPr lang="en-US" dirty="0"/>
              <a:t> models</a:t>
            </a:r>
          </a:p>
          <a:p>
            <a:r>
              <a:rPr lang="en-US" dirty="0"/>
              <a:t>- Best performing models are reference for our criteria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2427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MSE roll and Pitch separately</a:t>
            </a:r>
          </a:p>
          <a:p>
            <a:r>
              <a:rPr lang="en-US" dirty="0"/>
              <a:t>Lower then CNN models</a:t>
            </a:r>
          </a:p>
          <a:p>
            <a:r>
              <a:rPr lang="en-US" dirty="0"/>
              <a:t>Pitch harder to predict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863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 layers encoder part</a:t>
            </a:r>
          </a:p>
          <a:p>
            <a:r>
              <a:rPr lang="en-US" dirty="0"/>
              <a:t>Speed up training efficiency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488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 90 degrees</a:t>
            </a:r>
          </a:p>
          <a:p>
            <a:r>
              <a:rPr lang="en-US" dirty="0"/>
              <a:t>So good results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5860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models bad convergence</a:t>
            </a:r>
          </a:p>
          <a:p>
            <a:r>
              <a:rPr lang="en-US" dirty="0"/>
              <a:t>Training data training </a:t>
            </a:r>
          </a:p>
          <a:p>
            <a:r>
              <a:rPr lang="en-US" dirty="0"/>
              <a:t>Average MSE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7539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16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77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141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557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663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499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07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81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479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A0C6A-692B-1D4A-8212-563A4C35C0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A10BEE-EAE8-E747-AB3A-BF162FE74A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BC9A6-D784-F442-8057-4E1FD71C6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39300" y="6270518"/>
            <a:ext cx="2057400" cy="365125"/>
          </a:xfrm>
        </p:spPr>
        <p:txBody>
          <a:bodyPr/>
          <a:lstStyle/>
          <a:p>
            <a:fld id="{E7A8DCEE-05B0-C544-B51D-837AD81164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6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1844A-41EE-614A-AFFF-5DCECDF40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3A34C3-9139-454F-B5D9-FF0A225499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E2767-CE94-B040-8493-1C341C302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AA93C-AC25-7D4A-8787-2982570C5801}" type="datetime1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2DA9E-2023-7641-8759-F54D76AA2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2809E-4DC0-3547-A0F4-37E6DA53E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8DCEE-05B0-C544-B51D-837AD81164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275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639E7A-424E-FF42-8D87-DE581C6C8C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661DC2-7639-DD44-B522-08EE227C09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ED943-9A78-7047-A5AC-5C709F816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BE462-4DE4-FE48-A6DC-6029F8C08C1B}" type="datetime1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C2560-8B59-F745-9960-E4B994D3C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65EA8-96D1-4545-BDAC-D896EABB6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8DCEE-05B0-C544-B51D-837AD81164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33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7E03A-C33E-EA44-B724-A57E387E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07414-DDD0-9745-8B9E-83FA5A2A5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98BCCA3-127F-E745-BFB7-88F09BBFD911}"/>
              </a:ext>
            </a:extLst>
          </p:cNvPr>
          <p:cNvSpPr txBox="1">
            <a:spLocks/>
          </p:cNvSpPr>
          <p:nvPr userDrawn="1"/>
        </p:nvSpPr>
        <p:spPr>
          <a:xfrm>
            <a:off x="9871840" y="63150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7A8DCEE-05B0-C544-B51D-837AD8116419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27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22124-1679-3941-A0F2-FC4511252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18822-8FD6-7349-A460-4383CC2E8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10609-944E-2346-A307-1CB8AD43D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461D-F3AE-DA45-8204-9CCC04547CDF}" type="datetime1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847F6-E35F-2845-AA0A-DEF8AC9BC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F4974-B74C-894B-9C86-8059A0784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8DCEE-05B0-C544-B51D-837AD81164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745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B41B5-4EE6-3840-A366-78FC42C1B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33DCD-731B-1F41-838F-9AEC7B6E3C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02A8C3-BB14-D949-90D2-6586E8D463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929DE5-2C9F-694B-8612-F30FBCA95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0EA7-3CF7-3946-A6D4-42FC1CF5E38A}" type="datetime1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06F47F-E7A9-4946-B9D3-544193024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078775-1978-694D-BD3D-E4F206922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8DCEE-05B0-C544-B51D-837AD81164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0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64121-E2AC-2F42-9D83-4C4539C79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C8DB66-A118-994E-8F4B-3FD07CF3DD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79DC2F-43CD-3740-A0A5-097C540670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87A177-6E0E-9740-88AD-00E14C8571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52FD91-EEE6-794C-B637-198546A683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824EF2-327D-A544-B2E0-12A87A8B0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08F9E-1372-2D43-9171-72D3A9C3F3E7}" type="datetime1">
              <a:rPr lang="en-US" smtClean="0"/>
              <a:t>5/23/2022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137C6B-3402-3B4B-86B1-6E5802A06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72EAA4-1F12-D94F-8F25-ACF59A3B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8DCEE-05B0-C544-B51D-837AD81164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234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07885-2761-D24F-980D-47A2031FE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DC8D89-1C60-E649-87EC-AB63E6285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C2F05-4BC6-E442-8195-86345B49EB50}" type="datetime1">
              <a:rPr lang="en-US" smtClean="0"/>
              <a:t>5/23/2022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014BEB-BC4C-164C-B951-ABAF92F77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8A9F0A-FFEA-EF45-87EF-4574DFA00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8DCEE-05B0-C544-B51D-837AD81164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82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2059DC-CF7E-D341-9E3A-F70A2E08C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C489C-5506-C74B-82FF-8B2FE41802D8}" type="datetime1">
              <a:rPr lang="en-US" smtClean="0"/>
              <a:t>5/23/2022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8866D1-CC93-644E-ACC9-70C02BB8D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5D6F1-187B-6445-87FE-904FC9D50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8DCEE-05B0-C544-B51D-837AD81164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886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ACCC-92D1-1443-A1BE-707E8169E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70959-6B19-AA45-9294-BD7480D10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F01A42-CA6A-524C-841A-1E03FCEC9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C7C0D-9E27-784B-9396-E8589030B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4FB5-589B-7146-BB27-2F6492521322}" type="datetime1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12D4BF-214E-264F-83BA-C7F31D879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211BA0-CAD0-BB47-8203-82A83FA47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8DCEE-05B0-C544-B51D-837AD81164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735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95F7F-19C7-2A44-8330-8DF565DB4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4627B6-E293-A94E-B440-6AF96CBBCB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3B73B0-3523-EF4A-AD31-E9002BB55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1FFB43-BC10-BB4C-A0EF-776FB7148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0CB20-DEC6-BA41-B9E0-2FB949C3D291}" type="datetime1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72FEFB-8874-7146-962E-84DB01B98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DCE782-C3AF-E149-9E5B-6E0341F4F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8DCEE-05B0-C544-B51D-837AD81164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465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D7FD2CF-4E5A-ED4B-BEB4-07B04CBEDE4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5318234"/>
            <a:ext cx="1924708" cy="1539766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0DEDC7-49B7-174C-9418-1F641E2F1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3537"/>
            <a:ext cx="11074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0488E-CF9D-4D43-8C99-618555E83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1074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AD565-1B40-B345-9814-21A30B7AAA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A1EA6-C1E7-2844-934E-35189B8549EC}" type="datetime1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28BBEA-CF80-B648-BE81-2AA359B992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D6862-42B0-C943-B272-ACC134EAD6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69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8DCEE-05B0-C544-B51D-837AD81164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71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abs/10.1145/3448734.3450923" TargetMode="External"/><Relationship Id="rId2" Type="http://schemas.openxmlformats.org/officeDocument/2006/relationships/hyperlink" Target="https://github.com/Nazotron1923/Deep_learning_models_for_ship_motion_prediction_%20from_image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searchgate.net/publication/351397594_A_Cooperative_Hybrid_Model_For_Ship_Motion_Prediction" TargetMode="External"/><Relationship Id="rId4" Type="http://schemas.openxmlformats.org/officeDocument/2006/relationships/hyperlink" Target="https://arxiv.org/abs/1506.05869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B7163-B0BB-064D-B589-B2644175CE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1358" y="1122363"/>
            <a:ext cx="10175358" cy="2387600"/>
          </a:xfrm>
        </p:spPr>
        <p:txBody>
          <a:bodyPr>
            <a:normAutofit/>
          </a:bodyPr>
          <a:lstStyle/>
          <a:p>
            <a:r>
              <a:rPr lang="en-US" sz="4800" dirty="0"/>
              <a:t>Ship motion prediction with deep learning</a:t>
            </a:r>
            <a:endParaRPr lang="en-US" sz="4800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16E81A-F4FC-6C41-8F23-6E82F6AAD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8DCEE-05B0-C544-B51D-837AD8116419}" type="slidenum">
              <a:rPr lang="en-US" smtClean="0"/>
              <a:t>1</a:t>
            </a:fld>
            <a:endParaRPr lang="en-US"/>
          </a:p>
        </p:txBody>
      </p:sp>
      <p:sp>
        <p:nvSpPr>
          <p:cNvPr id="7" name="Ondertitel 6">
            <a:extLst>
              <a:ext uri="{FF2B5EF4-FFF2-40B4-BE49-F238E27FC236}">
                <a16:creationId xmlns:a16="http://schemas.microsoft.com/office/drawing/2014/main" id="{6C9DDD3A-11F3-49F7-BDBD-C03A3C8D2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Lance De Waele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3613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upervised Learning Algorithm in Machine Learning - TechVidvan">
            <a:extLst>
              <a:ext uri="{FF2B5EF4-FFF2-40B4-BE49-F238E27FC236}">
                <a16:creationId xmlns:a16="http://schemas.microsoft.com/office/drawing/2014/main" id="{C5C588B9-966B-46AF-90BE-76B6CC213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42" y="1825625"/>
            <a:ext cx="4945880" cy="391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5637B3-80C6-4BDF-99C4-99FF5A604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1D196-7586-482F-B11A-C41413361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86055" cy="43513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Supervised learning </a:t>
            </a:r>
          </a:p>
          <a:p>
            <a:pPr>
              <a:buFontTx/>
              <a:buChar char="-"/>
            </a:pPr>
            <a:r>
              <a:rPr lang="en-US" dirty="0"/>
              <a:t>Maps an input to an output </a:t>
            </a:r>
          </a:p>
          <a:p>
            <a:pPr lvl="1">
              <a:buFontTx/>
              <a:buChar char="-"/>
            </a:pPr>
            <a:r>
              <a:rPr lang="en-US" dirty="0"/>
              <a:t>Based on examples of input-output pairs</a:t>
            </a:r>
          </a:p>
          <a:p>
            <a:pPr lvl="1"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Main components to perform training process</a:t>
            </a:r>
          </a:p>
        </p:txBody>
      </p:sp>
    </p:spTree>
    <p:extLst>
      <p:ext uri="{BB962C8B-B14F-4D97-AF65-F5344CB8AC3E}">
        <p14:creationId xmlns:p14="http://schemas.microsoft.com/office/powerpoint/2010/main" val="2590157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637B3-80C6-4BDF-99C4-99FF5A604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 -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1D196-7586-482F-B11A-C41413361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b="1" dirty="0"/>
              <a:t>Past window size</a:t>
            </a:r>
          </a:p>
          <a:p>
            <a:pPr lvl="1">
              <a:buFontTx/>
              <a:buChar char="-"/>
            </a:pPr>
            <a:r>
              <a:rPr lang="en-US" dirty="0"/>
              <a:t>Number of seconds of data that is taken to predict pitch and roll (sequence of frames)</a:t>
            </a:r>
          </a:p>
          <a:p>
            <a:pPr>
              <a:buFontTx/>
              <a:buChar char="-"/>
            </a:pPr>
            <a:r>
              <a:rPr lang="en-US" b="1" dirty="0"/>
              <a:t>Future window size</a:t>
            </a:r>
          </a:p>
          <a:p>
            <a:pPr lvl="1">
              <a:buFontTx/>
              <a:buChar char="-"/>
            </a:pPr>
            <a:r>
              <a:rPr lang="en-US" dirty="0"/>
              <a:t>Future window size - the number of seconds for which pitch and roll will be predicted (sequence of frames)</a:t>
            </a:r>
          </a:p>
          <a:p>
            <a:pPr>
              <a:buFontTx/>
              <a:buChar char="-"/>
            </a:pPr>
            <a:r>
              <a:rPr lang="en-US" b="1" dirty="0"/>
              <a:t>Number of episodes</a:t>
            </a:r>
          </a:p>
          <a:p>
            <a:pPr lvl="1">
              <a:buFontTx/>
              <a:buChar char="-"/>
            </a:pPr>
            <a:r>
              <a:rPr lang="en-US" dirty="0"/>
              <a:t>The number of episodes used as input data (max 540)</a:t>
            </a:r>
          </a:p>
          <a:p>
            <a:pPr>
              <a:buFontTx/>
              <a:buChar char="-"/>
            </a:pPr>
            <a:r>
              <a:rPr lang="en-US" b="1" dirty="0"/>
              <a:t>Latent vectors</a:t>
            </a:r>
          </a:p>
          <a:p>
            <a:pPr lvl="1">
              <a:buFontTx/>
              <a:buChar char="-"/>
            </a:pPr>
            <a:r>
              <a:rPr lang="en-US" dirty="0"/>
              <a:t>The dimensions of the latent vectors for the LSTM parts of the model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2636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637B3-80C6-4BDF-99C4-99FF5A604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 - Hyperparameters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1D196-7586-482F-B11A-C41413361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Tx/>
              <a:buChar char="-"/>
            </a:pPr>
            <a:r>
              <a:rPr lang="en-US" b="1" dirty="0"/>
              <a:t>Learning rate</a:t>
            </a:r>
          </a:p>
          <a:p>
            <a:pPr lvl="1">
              <a:buFontTx/>
              <a:buChar char="-"/>
            </a:pPr>
            <a:r>
              <a:rPr lang="en-US" dirty="0"/>
              <a:t>Determines to what extent newly acquired information overrides old information</a:t>
            </a:r>
          </a:p>
          <a:p>
            <a:pPr>
              <a:buFontTx/>
              <a:buChar char="-"/>
            </a:pPr>
            <a:r>
              <a:rPr lang="en-US" b="1" dirty="0"/>
              <a:t>Weight decay</a:t>
            </a:r>
          </a:p>
          <a:p>
            <a:pPr lvl="1">
              <a:buFontTx/>
              <a:buChar char="-"/>
            </a:pPr>
            <a:r>
              <a:rPr lang="en-US" dirty="0"/>
              <a:t>Adds a penalty to the error function </a:t>
            </a:r>
          </a:p>
          <a:p>
            <a:pPr lvl="2">
              <a:buFontTx/>
              <a:buChar char="-"/>
            </a:pPr>
            <a:r>
              <a:rPr lang="en-US" dirty="0"/>
              <a:t>Depends on the magnitude of the weights that connect neurons to each other</a:t>
            </a:r>
          </a:p>
          <a:p>
            <a:pPr lvl="1">
              <a:buFontTx/>
              <a:buChar char="-"/>
            </a:pPr>
            <a:r>
              <a:rPr lang="en-US" dirty="0"/>
              <a:t>Used to limit overfitting in a neural network </a:t>
            </a:r>
          </a:p>
          <a:p>
            <a:pPr>
              <a:buFontTx/>
              <a:buChar char="-"/>
            </a:pPr>
            <a:r>
              <a:rPr lang="en-US" b="1" dirty="0" err="1"/>
              <a:t>Batchsize</a:t>
            </a:r>
            <a:endParaRPr lang="en-US" b="1" dirty="0"/>
          </a:p>
          <a:p>
            <a:pPr lvl="1">
              <a:buFontTx/>
              <a:buChar char="-"/>
            </a:pPr>
            <a:r>
              <a:rPr lang="en-US" dirty="0"/>
              <a:t>Defines the number of samples to work through before updating the internal model parameters </a:t>
            </a:r>
          </a:p>
          <a:p>
            <a:pPr>
              <a:buFontTx/>
              <a:buChar char="-"/>
            </a:pPr>
            <a:r>
              <a:rPr lang="en-US" b="1" dirty="0"/>
              <a:t>Number of Epochs</a:t>
            </a:r>
          </a:p>
          <a:p>
            <a:pPr lvl="1">
              <a:buFontTx/>
              <a:buChar char="-"/>
            </a:pPr>
            <a:r>
              <a:rPr lang="en-US" dirty="0"/>
              <a:t>Defines the number of times that the learning algorithm will work through the entire training dataset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48723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637B3-80C6-4BDF-99C4-99FF5A604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 – Data loader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1D196-7586-482F-B11A-C41413361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The input is a </a:t>
            </a:r>
            <a:r>
              <a:rPr lang="en-US" i="1" dirty="0"/>
              <a:t>sequence</a:t>
            </a:r>
            <a:r>
              <a:rPr lang="en-US" dirty="0"/>
              <a:t> of images</a:t>
            </a:r>
          </a:p>
          <a:p>
            <a:pPr>
              <a:buFontTx/>
              <a:buChar char="-"/>
            </a:pPr>
            <a:r>
              <a:rPr lang="en-US" dirty="0"/>
              <a:t>Models </a:t>
            </a:r>
            <a:r>
              <a:rPr lang="en-US" b="1" dirty="0"/>
              <a:t>without LSTM </a:t>
            </a:r>
            <a:r>
              <a:rPr lang="en-US" dirty="0"/>
              <a:t>module</a:t>
            </a:r>
          </a:p>
          <a:p>
            <a:pPr lvl="1">
              <a:buFontTx/>
              <a:buChar char="-"/>
            </a:pPr>
            <a:r>
              <a:rPr lang="en-US" dirty="0"/>
              <a:t>Length of the sequence = past window size</a:t>
            </a:r>
          </a:p>
        </p:txBody>
      </p:sp>
    </p:spTree>
    <p:extLst>
      <p:ext uri="{BB962C8B-B14F-4D97-AF65-F5344CB8AC3E}">
        <p14:creationId xmlns:p14="http://schemas.microsoft.com/office/powerpoint/2010/main" val="1191473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8F35D6-3D59-40FE-9697-672485D38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437" y="3605646"/>
            <a:ext cx="9742077" cy="3020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5637B3-80C6-4BDF-99C4-99FF5A604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 – Data loader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1D196-7586-482F-B11A-C41413361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Models </a:t>
            </a:r>
            <a:r>
              <a:rPr lang="en-US" b="1" dirty="0"/>
              <a:t>with LSTM </a:t>
            </a:r>
            <a:r>
              <a:rPr lang="en-US" dirty="0"/>
              <a:t>module </a:t>
            </a:r>
          </a:p>
          <a:p>
            <a:pPr lvl="1">
              <a:buFontTx/>
              <a:buChar char="-"/>
            </a:pPr>
            <a:r>
              <a:rPr lang="en-US" dirty="0"/>
              <a:t>The length of the sequence = [60, 72, 120] frames</a:t>
            </a:r>
          </a:p>
          <a:p>
            <a:pPr lvl="1">
              <a:buFontTx/>
              <a:buChar char="-"/>
            </a:pPr>
            <a:r>
              <a:rPr lang="en-US" dirty="0"/>
              <a:t>Based on used LTSM model</a:t>
            </a:r>
          </a:p>
          <a:p>
            <a:pPr lvl="1">
              <a:buFontTx/>
              <a:buChar char="-"/>
            </a:pPr>
            <a:r>
              <a:rPr lang="en-US" dirty="0"/>
              <a:t>The passage through this sequence is carried out step by step</a:t>
            </a:r>
          </a:p>
        </p:txBody>
      </p:sp>
    </p:spTree>
    <p:extLst>
      <p:ext uri="{BB962C8B-B14F-4D97-AF65-F5344CB8AC3E}">
        <p14:creationId xmlns:p14="http://schemas.microsoft.com/office/powerpoint/2010/main" val="1807064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637B3-80C6-4BDF-99C4-99FF5A604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 – Data split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1D196-7586-482F-B11A-C41413361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Generated data has increasing complexity</a:t>
            </a:r>
          </a:p>
          <a:p>
            <a:pPr lvl="1">
              <a:buFontTx/>
              <a:buChar char="-"/>
            </a:pPr>
            <a:r>
              <a:rPr lang="en-US" dirty="0"/>
              <a:t>Wave height, wind speed, …</a:t>
            </a:r>
          </a:p>
          <a:p>
            <a:pPr>
              <a:buFontTx/>
              <a:buChar char="-"/>
            </a:pPr>
            <a:r>
              <a:rPr lang="en-US" dirty="0"/>
              <a:t>All data sets need data of varying complexity</a:t>
            </a:r>
          </a:p>
          <a:p>
            <a:pPr lvl="1">
              <a:buFontTx/>
              <a:buChar char="-"/>
            </a:pPr>
            <a:r>
              <a:rPr lang="en-US" dirty="0"/>
              <a:t>For best model performance</a:t>
            </a:r>
          </a:p>
          <a:p>
            <a:pPr>
              <a:buFontTx/>
              <a:buChar char="-"/>
            </a:pPr>
            <a:r>
              <a:rPr lang="en-US" dirty="0"/>
              <a:t>Every 10% of data is split randomly in </a:t>
            </a:r>
          </a:p>
          <a:p>
            <a:pPr lvl="1">
              <a:buFontTx/>
              <a:buChar char="-"/>
            </a:pPr>
            <a:r>
              <a:rPr lang="en-US" dirty="0"/>
              <a:t>Training data</a:t>
            </a:r>
          </a:p>
          <a:p>
            <a:pPr lvl="1">
              <a:buFontTx/>
              <a:buChar char="-"/>
            </a:pPr>
            <a:r>
              <a:rPr lang="en-US" dirty="0"/>
              <a:t>Validating data</a:t>
            </a:r>
          </a:p>
          <a:p>
            <a:pPr lvl="1">
              <a:buFontTx/>
              <a:buChar char="-"/>
            </a:pPr>
            <a:r>
              <a:rPr lang="en-US" dirty="0"/>
              <a:t>Test data</a:t>
            </a:r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06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637B3-80C6-4BDF-99C4-99FF5A604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 –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1D196-7586-482F-B11A-C41413361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Training speed optimizer</a:t>
            </a:r>
          </a:p>
          <a:p>
            <a:pPr lvl="1">
              <a:buFontTx/>
              <a:buChar char="-"/>
            </a:pPr>
            <a:r>
              <a:rPr lang="en-US" dirty="0"/>
              <a:t>ADAM algorithm </a:t>
            </a:r>
          </a:p>
          <a:p>
            <a:pPr>
              <a:buFontTx/>
              <a:buChar char="-"/>
            </a:pPr>
            <a:r>
              <a:rPr lang="en-US" dirty="0"/>
              <a:t>Early stopping</a:t>
            </a:r>
          </a:p>
          <a:p>
            <a:pPr lvl="1">
              <a:buFontTx/>
              <a:buChar char="-"/>
            </a:pPr>
            <a:r>
              <a:rPr lang="en-US" dirty="0"/>
              <a:t>Prevent overfitting and memory resources</a:t>
            </a:r>
          </a:p>
          <a:p>
            <a:pPr lvl="1">
              <a:buFontTx/>
              <a:buChar char="-"/>
            </a:pPr>
            <a:r>
              <a:rPr lang="en-US" dirty="0"/>
              <a:t>Ready-made solution from </a:t>
            </a:r>
            <a:r>
              <a:rPr lang="en-US" dirty="0" err="1"/>
              <a:t>github</a:t>
            </a:r>
            <a:r>
              <a:rPr lang="en-US" dirty="0"/>
              <a:t>₁</a:t>
            </a:r>
          </a:p>
          <a:p>
            <a:pPr>
              <a:buFontTx/>
              <a:buChar char="-"/>
            </a:pPr>
            <a:r>
              <a:rPr lang="en-US" dirty="0" err="1"/>
              <a:t>Hyberband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dirty="0"/>
              <a:t>- </a:t>
            </a:r>
            <a:r>
              <a:rPr lang="en-US" dirty="0" err="1"/>
              <a:t>HyperBand</a:t>
            </a:r>
            <a:r>
              <a:rPr lang="en-US" dirty="0"/>
              <a:t> algorithm: mix of grid search and random search</a:t>
            </a:r>
          </a:p>
          <a:p>
            <a:pPr marL="457200" lvl="1" indent="0">
              <a:buNone/>
            </a:pPr>
            <a:r>
              <a:rPr lang="en-US" dirty="0"/>
              <a:t>- Only best model’s parameters were individually optimized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815E1DB-1FF5-4227-8D1F-B60EB49E94F4}"/>
              </a:ext>
            </a:extLst>
          </p:cNvPr>
          <p:cNvSpPr txBox="1">
            <a:spLocks/>
          </p:cNvSpPr>
          <p:nvPr/>
        </p:nvSpPr>
        <p:spPr>
          <a:xfrm>
            <a:off x="1749777" y="6313488"/>
            <a:ext cx="7845779" cy="28874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/>
              <a:t>₁</a:t>
            </a:r>
            <a:r>
              <a:rPr lang="en-US" dirty="0" err="1"/>
              <a:t>Source:https</a:t>
            </a:r>
            <a:r>
              <a:rPr lang="en-US" dirty="0"/>
              <a:t>://github.com/</a:t>
            </a:r>
            <a:r>
              <a:rPr lang="en-US" dirty="0" err="1"/>
              <a:t>Bjarten</a:t>
            </a:r>
            <a:r>
              <a:rPr lang="en-US" dirty="0"/>
              <a:t>/early-stopping-</a:t>
            </a:r>
            <a:r>
              <a:rPr lang="en-US" dirty="0" err="1"/>
              <a:t>pytorch</a:t>
            </a:r>
            <a:endParaRPr lang="en-US" dirty="0"/>
          </a:p>
          <a:p>
            <a:pPr lvl="1"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848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FB55E-D1DB-4DD3-A2B0-4CFB3086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Model Testing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22C961-0BCC-4C7B-921F-21AE8F0ACD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3AFE7-0A00-4AE0-B83A-403D37699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8DCEE-05B0-C544-B51D-837AD81164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002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637B3-80C6-4BDF-99C4-99FF5A604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testing – 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1D196-7586-482F-B11A-C41413361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Regression problem -&gt; Mean Square Error</a:t>
            </a:r>
          </a:p>
          <a:p>
            <a:pPr>
              <a:buFontTx/>
              <a:buChar char="-"/>
            </a:pPr>
            <a:r>
              <a:rPr lang="en-US" dirty="0"/>
              <a:t>MSE = sum(distance(target, prediction))</a:t>
            </a:r>
          </a:p>
          <a:p>
            <a:pPr lvl="1">
              <a:buFontTx/>
              <a:buChar char="-"/>
            </a:pPr>
            <a:r>
              <a:rPr lang="en-US" dirty="0"/>
              <a:t>Target: angle</a:t>
            </a:r>
          </a:p>
          <a:p>
            <a:pPr lvl="1">
              <a:buFontTx/>
              <a:buChar char="-"/>
            </a:pPr>
            <a:r>
              <a:rPr lang="en-US" dirty="0"/>
              <a:t>Prediction: angle^</a:t>
            </a:r>
          </a:p>
          <a:p>
            <a:pPr lvl="1">
              <a:buFontTx/>
              <a:buChar char="-"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233745-548C-43CA-BAA0-F909502DF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627" y="3949339"/>
            <a:ext cx="6769317" cy="116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27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637B3-80C6-4BDF-99C4-99FF5A604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testing -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1D196-7586-482F-B11A-C41413361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Basic parameters for testing</a:t>
            </a:r>
          </a:p>
          <a:p>
            <a:pPr>
              <a:buFontTx/>
              <a:buChar char="-"/>
            </a:pPr>
            <a:r>
              <a:rPr lang="en-US" dirty="0"/>
              <a:t>Hyperband </a:t>
            </a:r>
          </a:p>
          <a:p>
            <a:pPr lvl="1">
              <a:buFontTx/>
              <a:buChar char="-"/>
            </a:pPr>
            <a:r>
              <a:rPr lang="en-US" dirty="0"/>
              <a:t>Only good models 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4AFB4-5AD0-468B-B66E-31F29EA42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145" y="2504337"/>
            <a:ext cx="6270189" cy="410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27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B5712-6BE6-4FDE-BBC5-7459BDA49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5416B-CA01-41CA-A32E-564D32570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0" y="1825625"/>
            <a:ext cx="11074400" cy="43513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Introduction &amp; Goal </a:t>
            </a:r>
          </a:p>
          <a:p>
            <a:pPr>
              <a:buFontTx/>
              <a:buChar char="-"/>
            </a:pPr>
            <a:r>
              <a:rPr lang="en-US" dirty="0"/>
              <a:t>Implementation (1</a:t>
            </a:r>
            <a:r>
              <a:rPr lang="en-US" baseline="30000" dirty="0"/>
              <a:t>st</a:t>
            </a:r>
            <a:r>
              <a:rPr lang="en-US" dirty="0"/>
              <a:t> semester)</a:t>
            </a:r>
          </a:p>
          <a:p>
            <a:pPr>
              <a:buFontTx/>
              <a:buChar char="-"/>
            </a:pPr>
            <a:r>
              <a:rPr lang="en-US" dirty="0"/>
              <a:t>Data &amp; preprocessing</a:t>
            </a:r>
          </a:p>
          <a:p>
            <a:pPr>
              <a:buFontTx/>
              <a:buChar char="-"/>
            </a:pPr>
            <a:r>
              <a:rPr lang="en-US" dirty="0"/>
              <a:t>Model Training &amp; Testing methods</a:t>
            </a:r>
          </a:p>
          <a:p>
            <a:pPr>
              <a:buFontTx/>
              <a:buChar char="-"/>
            </a:pPr>
            <a:r>
              <a:rPr lang="en-US" dirty="0"/>
              <a:t>Proposed Models</a:t>
            </a:r>
          </a:p>
          <a:p>
            <a:pPr>
              <a:buFontTx/>
              <a:buChar char="-"/>
            </a:pPr>
            <a:r>
              <a:rPr lang="en-US" dirty="0"/>
              <a:t>Performance &amp; Results</a:t>
            </a:r>
          </a:p>
          <a:p>
            <a:pPr>
              <a:buFontTx/>
              <a:buChar char="-"/>
            </a:pPr>
            <a:r>
              <a:rPr lang="en-US" dirty="0"/>
              <a:t>Conclusion</a:t>
            </a:r>
          </a:p>
          <a:p>
            <a:pPr>
              <a:buFontTx/>
              <a:buChar char="-"/>
            </a:pPr>
            <a:r>
              <a:rPr lang="en-US" dirty="0"/>
              <a:t>Implementation (2</a:t>
            </a:r>
            <a:r>
              <a:rPr lang="en-US" baseline="30000" dirty="0"/>
              <a:t>st</a:t>
            </a:r>
            <a:r>
              <a:rPr lang="en-US" dirty="0"/>
              <a:t> semester)</a:t>
            </a:r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727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FB55E-D1DB-4DD3-A2B0-4CFB3086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Proposed Models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22C961-0BCC-4C7B-921F-21AE8F0ACD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3AFE7-0A00-4AE0-B83A-403D37699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8DCEE-05B0-C544-B51D-837AD81164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227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637B3-80C6-4BDF-99C4-99FF5A604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– CNN, 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1D196-7586-482F-B11A-C41413361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Convolutional Neural Networks - CNN</a:t>
            </a:r>
          </a:p>
          <a:p>
            <a:pPr lvl="1">
              <a:buFontTx/>
              <a:buChar char="-"/>
            </a:pPr>
            <a:r>
              <a:rPr lang="en-US" dirty="0" err="1"/>
              <a:t>Analyse</a:t>
            </a:r>
            <a:r>
              <a:rPr lang="en-US" dirty="0"/>
              <a:t> images and extract feature</a:t>
            </a:r>
          </a:p>
          <a:p>
            <a:pPr>
              <a:buFontTx/>
              <a:buChar char="-"/>
            </a:pPr>
            <a:r>
              <a:rPr lang="en-US" dirty="0"/>
              <a:t>Long Short-Term Memory networks – LSTM</a:t>
            </a:r>
          </a:p>
          <a:p>
            <a:pPr lvl="1">
              <a:buFontTx/>
              <a:buChar char="-"/>
            </a:pPr>
            <a:r>
              <a:rPr lang="en-US" dirty="0"/>
              <a:t>RNN capable of learning long-term dependencies</a:t>
            </a:r>
          </a:p>
          <a:p>
            <a:pPr lvl="1">
              <a:buFontTx/>
              <a:buChar char="-"/>
            </a:pPr>
            <a:r>
              <a:rPr lang="en-US" dirty="0"/>
              <a:t>Process sequences of data</a:t>
            </a:r>
          </a:p>
          <a:p>
            <a:pPr lvl="1">
              <a:buFontTx/>
              <a:buChar char="-"/>
            </a:pPr>
            <a:r>
              <a:rPr lang="en-US" dirty="0"/>
              <a:t>Suited for predicting time series data</a:t>
            </a:r>
          </a:p>
        </p:txBody>
      </p:sp>
    </p:spTree>
    <p:extLst>
      <p:ext uri="{BB962C8B-B14F-4D97-AF65-F5344CB8AC3E}">
        <p14:creationId xmlns:p14="http://schemas.microsoft.com/office/powerpoint/2010/main" val="1837052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256EA3-7B16-4CCC-9D89-034F6D25C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280" y="1825625"/>
            <a:ext cx="8981720" cy="48974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5637B3-80C6-4BDF-99C4-99FF5A604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–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1D196-7586-482F-B11A-C41413361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037609" cy="43513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Extract features into vector</a:t>
            </a:r>
          </a:p>
          <a:p>
            <a:pPr>
              <a:buFontTx/>
              <a:buChar char="-"/>
            </a:pPr>
            <a:r>
              <a:rPr lang="en-US" dirty="0"/>
              <a:t>Encoder part</a:t>
            </a:r>
          </a:p>
          <a:p>
            <a:pPr lvl="1">
              <a:buFontTx/>
              <a:buChar char="-"/>
            </a:pPr>
            <a:r>
              <a:rPr lang="en-US" dirty="0"/>
              <a:t>Pre-trained component</a:t>
            </a:r>
          </a:p>
          <a:p>
            <a:pPr>
              <a:buFontTx/>
              <a:buChar char="-"/>
            </a:pPr>
            <a:r>
              <a:rPr lang="en-US" dirty="0"/>
              <a:t>Greater </a:t>
            </a:r>
            <a:r>
              <a:rPr lang="en-US" dirty="0" err="1"/>
              <a:t>perfomance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545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FB55E-D1DB-4DD3-A2B0-4CFB3086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Baseline model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22C961-0BCC-4C7B-921F-21AE8F0ACD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3AFE7-0A00-4AE0-B83A-403D37699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8DCEE-05B0-C544-B51D-837AD81164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102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D26B124-F47B-493D-B732-DCA222DFA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37" y="1493822"/>
            <a:ext cx="11925864" cy="53641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2901FD-8D37-4C89-B43D-987BEE42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LSTM encoder-decoder PR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EA3BB-1E77-4D94-BCC4-1F203FE7A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65373" cy="4351338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Only pitch and roll as input</a:t>
            </a:r>
          </a:p>
          <a:p>
            <a:pPr>
              <a:buFontTx/>
              <a:buChar char="-"/>
            </a:pPr>
            <a:r>
              <a:rPr lang="en-US" dirty="0"/>
              <a:t>No images</a:t>
            </a:r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866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1D7814-C8A7-43A2-AF3E-C1D5F96C8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LSTM encoder-decoder PR - performance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196875-7096-4FB0-8153-C9140022D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Worst results</a:t>
            </a:r>
          </a:p>
          <a:p>
            <a:pPr>
              <a:buFontTx/>
              <a:buChar char="-"/>
            </a:pPr>
            <a:r>
              <a:rPr lang="en-US" dirty="0"/>
              <a:t>Maximum pitch and roll in generated dataset: 62°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EF701-EB7C-4201-B725-CB95E2D4445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7A8DCEE-05B0-C544-B51D-837AD8116419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BD53C49-D026-4E76-8B4C-94E04A8328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307190"/>
              </p:ext>
            </p:extLst>
          </p:nvPr>
        </p:nvGraphicFramePr>
        <p:xfrm>
          <a:off x="838200" y="2969369"/>
          <a:ext cx="10185148" cy="1402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51018">
                  <a:extLst>
                    <a:ext uri="{9D8B030D-6E8A-4147-A177-3AD203B41FA5}">
                      <a16:colId xmlns:a16="http://schemas.microsoft.com/office/drawing/2014/main" val="1901637942"/>
                    </a:ext>
                  </a:extLst>
                </a:gridCol>
                <a:gridCol w="2408221">
                  <a:extLst>
                    <a:ext uri="{9D8B030D-6E8A-4147-A177-3AD203B41FA5}">
                      <a16:colId xmlns:a16="http://schemas.microsoft.com/office/drawing/2014/main" val="1895491819"/>
                    </a:ext>
                  </a:extLst>
                </a:gridCol>
                <a:gridCol w="2317688">
                  <a:extLst>
                    <a:ext uri="{9D8B030D-6E8A-4147-A177-3AD203B41FA5}">
                      <a16:colId xmlns:a16="http://schemas.microsoft.com/office/drawing/2014/main" val="3827325924"/>
                    </a:ext>
                  </a:extLst>
                </a:gridCol>
                <a:gridCol w="2408221">
                  <a:extLst>
                    <a:ext uri="{9D8B030D-6E8A-4147-A177-3AD203B41FA5}">
                      <a16:colId xmlns:a16="http://schemas.microsoft.com/office/drawing/2014/main" val="11983983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ctr"/>
                      <a:r>
                        <a:rPr lang="en-US" sz="20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MSE train x 10² avg over sum pitch and roll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MSE validate x 10² avg over sum pitch and roll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MSE test x 10² avg over sum pitch and 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611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000" dirty="0"/>
                        <a:t>LSTM encoder decoder PR</a:t>
                      </a:r>
                      <a:endParaRPr lang="en-US" sz="2000" dirty="0"/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0.855</a:t>
                      </a:r>
                      <a:endParaRPr lang="en-US" sz="2000" dirty="0"/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0.869</a:t>
                      </a:r>
                      <a:endParaRPr lang="en-US" sz="2000" dirty="0"/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0.723</a:t>
                      </a:r>
                      <a:endParaRPr lang="en-US" sz="2000" dirty="0"/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88536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53CCAD9-FF49-413B-BC42-F383A15ED4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749220"/>
              </p:ext>
            </p:extLst>
          </p:nvPr>
        </p:nvGraphicFramePr>
        <p:xfrm>
          <a:off x="838200" y="4497029"/>
          <a:ext cx="7776927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51018">
                  <a:extLst>
                    <a:ext uri="{9D8B030D-6E8A-4147-A177-3AD203B41FA5}">
                      <a16:colId xmlns:a16="http://schemas.microsoft.com/office/drawing/2014/main" val="1901637942"/>
                    </a:ext>
                  </a:extLst>
                </a:gridCol>
                <a:gridCol w="2408221">
                  <a:extLst>
                    <a:ext uri="{9D8B030D-6E8A-4147-A177-3AD203B41FA5}">
                      <a16:colId xmlns:a16="http://schemas.microsoft.com/office/drawing/2014/main" val="1895491819"/>
                    </a:ext>
                  </a:extLst>
                </a:gridCol>
                <a:gridCol w="2317688">
                  <a:extLst>
                    <a:ext uri="{9D8B030D-6E8A-4147-A177-3AD203B41FA5}">
                      <a16:colId xmlns:a16="http://schemas.microsoft.com/office/drawing/2014/main" val="38273259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ctr"/>
                      <a:r>
                        <a:rPr lang="en-US" sz="20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MSE pitch at 10th sec [denormalized]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MSE pitch at 10th sec [denormalized]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611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000" dirty="0"/>
                        <a:t>LSTM encoder decoder PR</a:t>
                      </a:r>
                      <a:endParaRPr lang="en-US" sz="2000" dirty="0"/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30.99°</a:t>
                      </a:r>
                      <a:endParaRPr lang="en-US" sz="2000" dirty="0"/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29.44°</a:t>
                      </a:r>
                      <a:endParaRPr lang="en-US" sz="2000" dirty="0"/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885364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0E6EB6B-686E-4B96-8E6A-000CE48D7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686" y="6099087"/>
            <a:ext cx="74961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310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FB55E-D1DB-4DD3-A2B0-4CFB3086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CNN Models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22C961-0BCC-4C7B-921F-21AE8F0ACD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3AFE7-0A00-4AE0-B83A-403D37699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8DCEE-05B0-C544-B51D-837AD81164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528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F85A7B6-E496-4408-B589-BFB389435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110" y="1825625"/>
            <a:ext cx="8798890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2901FD-8D37-4C89-B43D-987BEE42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Stack FC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EA3BB-1E77-4D94-BCC4-1F203FE7A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686627" cy="4351338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Fully connected CNN</a:t>
            </a:r>
          </a:p>
          <a:p>
            <a:pPr>
              <a:buFontTx/>
              <a:buChar char="-"/>
            </a:pPr>
            <a:r>
              <a:rPr lang="en-US" dirty="0"/>
              <a:t>Input</a:t>
            </a:r>
          </a:p>
          <a:p>
            <a:pPr lvl="1">
              <a:buFontTx/>
              <a:buChar char="-"/>
            </a:pPr>
            <a:r>
              <a:rPr lang="en-US" dirty="0"/>
              <a:t>Stacked images (n)</a:t>
            </a:r>
          </a:p>
        </p:txBody>
      </p:sp>
    </p:spTree>
    <p:extLst>
      <p:ext uri="{BB962C8B-B14F-4D97-AF65-F5344CB8AC3E}">
        <p14:creationId xmlns:p14="http://schemas.microsoft.com/office/powerpoint/2010/main" val="7301814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ABE7D5-8066-4765-9175-C282D50AF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827" y="1340426"/>
            <a:ext cx="8504381" cy="53281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2901FD-8D37-4C89-B43D-987BEE42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Stack PR FC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EA3BB-1E77-4D94-BCC4-1F203FE7A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686627" cy="4351338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Fully connected CNN</a:t>
            </a:r>
          </a:p>
          <a:p>
            <a:pPr>
              <a:buFontTx/>
              <a:buChar char="-"/>
            </a:pPr>
            <a:r>
              <a:rPr lang="en-US" dirty="0"/>
              <a:t>Input</a:t>
            </a:r>
          </a:p>
          <a:p>
            <a:pPr lvl="1">
              <a:buFontTx/>
              <a:buChar char="-"/>
            </a:pPr>
            <a:r>
              <a:rPr lang="en-US" dirty="0"/>
              <a:t>Stacked images (n)</a:t>
            </a:r>
          </a:p>
          <a:p>
            <a:pPr lvl="1">
              <a:buFontTx/>
              <a:buChar char="-"/>
            </a:pPr>
            <a:r>
              <a:rPr lang="en-US" b="1" dirty="0"/>
              <a:t>Pitch and roll</a:t>
            </a:r>
          </a:p>
        </p:txBody>
      </p:sp>
    </p:spTree>
    <p:extLst>
      <p:ext uri="{BB962C8B-B14F-4D97-AF65-F5344CB8AC3E}">
        <p14:creationId xmlns:p14="http://schemas.microsoft.com/office/powerpoint/2010/main" val="4546264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901FD-8D37-4C89-B43D-987BEE42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PR FC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EA3BB-1E77-4D94-BCC4-1F203FE7A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686627" cy="4351338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Fully connected CNN</a:t>
            </a:r>
          </a:p>
          <a:p>
            <a:pPr>
              <a:buFontTx/>
              <a:buChar char="-"/>
            </a:pPr>
            <a:r>
              <a:rPr lang="en-US" dirty="0"/>
              <a:t>Input</a:t>
            </a:r>
          </a:p>
          <a:p>
            <a:pPr lvl="1">
              <a:buFontTx/>
              <a:buChar char="-"/>
            </a:pPr>
            <a:r>
              <a:rPr lang="en-US" dirty="0"/>
              <a:t>Pitch and roll</a:t>
            </a:r>
          </a:p>
          <a:p>
            <a:pPr lvl="1">
              <a:buFontTx/>
              <a:buChar char="-"/>
            </a:pPr>
            <a:r>
              <a:rPr lang="en-US" b="1" dirty="0"/>
              <a:t>Sep</a:t>
            </a:r>
            <a:r>
              <a:rPr lang="en-US" dirty="0"/>
              <a:t>. images (n)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8D2092-2124-4CC4-9218-E3C5EA18A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773" y="1366333"/>
            <a:ext cx="8503227" cy="549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418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6E3EF0-8D26-4128-8A55-15E9BCECD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Introduction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2405B9F-3353-4EF7-B9DA-4E9092D6B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noProof="0" dirty="0"/>
              <a:t>Royal Military Academy</a:t>
            </a:r>
          </a:p>
          <a:p>
            <a:pPr>
              <a:buFontTx/>
              <a:buChar char="-"/>
            </a:pPr>
            <a:r>
              <a:rPr lang="en-US" noProof="0" dirty="0"/>
              <a:t>Robotics &amp; Autonomous Systems lab</a:t>
            </a:r>
          </a:p>
          <a:p>
            <a:pPr>
              <a:buFontTx/>
              <a:buChar char="-"/>
            </a:pPr>
            <a:r>
              <a:rPr lang="en-US" noProof="0" dirty="0" err="1"/>
              <a:t>Marsur</a:t>
            </a:r>
            <a:endParaRPr lang="en-US" noProof="0" dirty="0"/>
          </a:p>
          <a:p>
            <a:pPr lvl="1">
              <a:buFontTx/>
              <a:buChar char="-"/>
            </a:pPr>
            <a:r>
              <a:rPr lang="en-US" noProof="0" dirty="0"/>
              <a:t>Developing an autonomous surface vessel (ASV)</a:t>
            </a:r>
          </a:p>
          <a:p>
            <a:pPr>
              <a:buFontTx/>
              <a:buChar char="-"/>
            </a:pPr>
            <a:r>
              <a:rPr lang="en-US" noProof="0" dirty="0" err="1"/>
              <a:t>Marland</a:t>
            </a:r>
            <a:endParaRPr lang="en-US" noProof="0" dirty="0"/>
          </a:p>
          <a:p>
            <a:pPr lvl="1">
              <a:buFontTx/>
              <a:buChar char="-"/>
            </a:pPr>
            <a:r>
              <a:rPr lang="en-US" noProof="0" dirty="0"/>
              <a:t>Developing an autonomous drone</a:t>
            </a:r>
          </a:p>
          <a:p>
            <a:pPr lvl="1">
              <a:buFontTx/>
              <a:buChar char="-"/>
            </a:pPr>
            <a:r>
              <a:rPr lang="en-US" noProof="0" dirty="0"/>
              <a:t>Take off and landing on moving vessels</a:t>
            </a:r>
          </a:p>
          <a:p>
            <a:pPr lvl="1">
              <a:buFontTx/>
              <a:buChar char="-"/>
            </a:pPr>
            <a:endParaRPr lang="en-US" noProof="0" dirty="0"/>
          </a:p>
          <a:p>
            <a:pPr>
              <a:buFontTx/>
              <a:buChar char="-"/>
            </a:pPr>
            <a:endParaRPr lang="en-US" noProof="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316B72A-E6F4-4BDF-997F-92467DCFB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027" y="2462525"/>
            <a:ext cx="3284648" cy="255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709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901FD-8D37-4C89-B43D-987BEE42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models -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EA3BB-1E77-4D94-BCC4-1F203FE7A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78025"/>
            <a:ext cx="4481945" cy="730539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With PR input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D08EC0-61D9-45AD-8053-79609A0D7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01" y="2784764"/>
            <a:ext cx="5883563" cy="40732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91900C-B563-4111-AE7D-DA9F28632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922464"/>
            <a:ext cx="5883564" cy="394852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E39FE66-71FE-403B-85D7-476249FDF87A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4481945" cy="730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/>
              <a:t>Without PR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CFA9D9-C4E5-4248-9938-87A84F5E1200}"/>
              </a:ext>
            </a:extLst>
          </p:cNvPr>
          <p:cNvCxnSpPr/>
          <p:nvPr/>
        </p:nvCxnSpPr>
        <p:spPr>
          <a:xfrm>
            <a:off x="910936" y="3917373"/>
            <a:ext cx="482484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22F53C-A849-4C8F-A9BF-F95E6914F6B9}"/>
              </a:ext>
            </a:extLst>
          </p:cNvPr>
          <p:cNvCxnSpPr/>
          <p:nvPr/>
        </p:nvCxnSpPr>
        <p:spPr>
          <a:xfrm>
            <a:off x="6923809" y="3550228"/>
            <a:ext cx="482484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545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70FABB-9956-456F-A3A1-DD3918139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1685"/>
            <a:ext cx="11074400" cy="69711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- Separate images greatly improves accuracy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2901FD-8D37-4C89-B43D-987BEE42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models - performance</a:t>
            </a: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DDA00D0F-B21A-48DD-A750-512C05E8C4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656742"/>
              </p:ext>
            </p:extLst>
          </p:nvPr>
        </p:nvGraphicFramePr>
        <p:xfrm>
          <a:off x="838200" y="2588802"/>
          <a:ext cx="10185148" cy="2590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51018">
                  <a:extLst>
                    <a:ext uri="{9D8B030D-6E8A-4147-A177-3AD203B41FA5}">
                      <a16:colId xmlns:a16="http://schemas.microsoft.com/office/drawing/2014/main" val="1901637942"/>
                    </a:ext>
                  </a:extLst>
                </a:gridCol>
                <a:gridCol w="2408221">
                  <a:extLst>
                    <a:ext uri="{9D8B030D-6E8A-4147-A177-3AD203B41FA5}">
                      <a16:colId xmlns:a16="http://schemas.microsoft.com/office/drawing/2014/main" val="1895491819"/>
                    </a:ext>
                  </a:extLst>
                </a:gridCol>
                <a:gridCol w="2317688">
                  <a:extLst>
                    <a:ext uri="{9D8B030D-6E8A-4147-A177-3AD203B41FA5}">
                      <a16:colId xmlns:a16="http://schemas.microsoft.com/office/drawing/2014/main" val="3827325924"/>
                    </a:ext>
                  </a:extLst>
                </a:gridCol>
                <a:gridCol w="2408221">
                  <a:extLst>
                    <a:ext uri="{9D8B030D-6E8A-4147-A177-3AD203B41FA5}">
                      <a16:colId xmlns:a16="http://schemas.microsoft.com/office/drawing/2014/main" val="11983983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ctr"/>
                      <a:r>
                        <a:rPr lang="en-US" sz="20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MSE train x 10² avg over sum pitch and roll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MSE validate x 10² avg over sum pitch and roll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MSE test x 10² avg over sum pitch and 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611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000" dirty="0"/>
                        <a:t>LSTM encoder decoder PR</a:t>
                      </a:r>
                      <a:endParaRPr lang="en-US" sz="2000" dirty="0"/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0.855</a:t>
                      </a:r>
                      <a:endParaRPr lang="en-US" sz="2000" dirty="0"/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0.869</a:t>
                      </a:r>
                      <a:endParaRPr lang="en-US" sz="2000" dirty="0"/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0.723</a:t>
                      </a:r>
                      <a:endParaRPr lang="en-US" sz="2000" dirty="0"/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885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CNN stack FC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0.635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0.647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0.619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164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CNN stack FC PR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000" dirty="0"/>
                        <a:t>0.556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0.470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000" dirty="0"/>
                        <a:t>0.483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6664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CNN FC PR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0.378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0.259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0.252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131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2953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FB55E-D1DB-4DD3-A2B0-4CFB3086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LSTM Models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22C961-0BCC-4C7B-921F-21AE8F0ACD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3AFE7-0A00-4AE0-B83A-403D37699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8DCEE-05B0-C544-B51D-837AD811641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937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901FD-8D37-4C89-B43D-987BEE42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CNN LSTM </a:t>
            </a:r>
            <a:r>
              <a:rPr lang="nl-BE" dirty="0" err="1"/>
              <a:t>img</a:t>
            </a:r>
            <a:r>
              <a:rPr lang="nl-BE" dirty="0"/>
              <a:t>-encoder PR-encoder decoder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EA3BB-1E77-4D94-BCC4-1F203FE7A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65373" cy="4351338"/>
          </a:xfrm>
        </p:spPr>
        <p:txBody>
          <a:bodyPr/>
          <a:lstStyle/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605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0FF115-010B-49B1-936F-17ACD05C8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599" y="10390"/>
            <a:ext cx="9536585" cy="684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146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901FD-8D37-4C89-B43D-987BEE42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CNN LSTM encoder decoder images PR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EA3BB-1E77-4D94-BCC4-1F203FE7A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65373" cy="4351338"/>
          </a:xfrm>
        </p:spPr>
        <p:txBody>
          <a:bodyPr/>
          <a:lstStyle/>
          <a:p>
            <a:pPr>
              <a:buFontTx/>
              <a:buChar char="-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5EBFA6-5749-4E9A-B267-4F2DA2EE4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478" y="1371600"/>
            <a:ext cx="959752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975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901FD-8D37-4C89-B43D-987BEE42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CNN LSTM encoder decoder image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EA3BB-1E77-4D94-BCC4-1F203FE7A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029691" cy="4351338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PR dropped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CE9236-4F54-4D20-A085-EC23F1D77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218" y="1486715"/>
            <a:ext cx="9185782" cy="537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900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890DA0-3579-4229-901B-CA8DC5372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055" y="906812"/>
            <a:ext cx="7910945" cy="59511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2901FD-8D37-4C89-B43D-987BEE42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CNN LSTM images PR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EA3BB-1E77-4D94-BCC4-1F203FE7A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99234" cy="4351338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Reduce parameters</a:t>
            </a:r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3716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EE94F4-458A-44D4-A5A1-4E3192DFA200}"/>
              </a:ext>
            </a:extLst>
          </p:cNvPr>
          <p:cNvSpPr/>
          <p:nvPr/>
        </p:nvSpPr>
        <p:spPr>
          <a:xfrm>
            <a:off x="181069" y="5314384"/>
            <a:ext cx="1575303" cy="14032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2901FD-8D37-4C89-B43D-987BEE42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LSTM </a:t>
            </a:r>
            <a:r>
              <a:rPr lang="nl-BE" dirty="0" err="1"/>
              <a:t>models</a:t>
            </a:r>
            <a:r>
              <a:rPr lang="nl-BE" dirty="0"/>
              <a:t> </a:t>
            </a:r>
            <a:r>
              <a:rPr lang="en-US" dirty="0"/>
              <a:t>-  performance</a:t>
            </a:r>
          </a:p>
        </p:txBody>
      </p:sp>
      <p:graphicFrame>
        <p:nvGraphicFramePr>
          <p:cNvPr id="9" name="Table 7">
            <a:extLst>
              <a:ext uri="{FF2B5EF4-FFF2-40B4-BE49-F238E27FC236}">
                <a16:creationId xmlns:a16="http://schemas.microsoft.com/office/drawing/2014/main" id="{CE7726E3-2FE7-448A-851F-C3FEC4E28F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291948"/>
              </p:ext>
            </p:extLst>
          </p:nvPr>
        </p:nvGraphicFramePr>
        <p:xfrm>
          <a:off x="838200" y="1502386"/>
          <a:ext cx="10185148" cy="509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25982">
                  <a:extLst>
                    <a:ext uri="{9D8B030D-6E8A-4147-A177-3AD203B41FA5}">
                      <a16:colId xmlns:a16="http://schemas.microsoft.com/office/drawing/2014/main" val="1901637942"/>
                    </a:ext>
                  </a:extLst>
                </a:gridCol>
                <a:gridCol w="2299580">
                  <a:extLst>
                    <a:ext uri="{9D8B030D-6E8A-4147-A177-3AD203B41FA5}">
                      <a16:colId xmlns:a16="http://schemas.microsoft.com/office/drawing/2014/main" val="1895491819"/>
                    </a:ext>
                  </a:extLst>
                </a:gridCol>
                <a:gridCol w="2281474">
                  <a:extLst>
                    <a:ext uri="{9D8B030D-6E8A-4147-A177-3AD203B41FA5}">
                      <a16:colId xmlns:a16="http://schemas.microsoft.com/office/drawing/2014/main" val="3827325924"/>
                    </a:ext>
                  </a:extLst>
                </a:gridCol>
                <a:gridCol w="2178112">
                  <a:extLst>
                    <a:ext uri="{9D8B030D-6E8A-4147-A177-3AD203B41FA5}">
                      <a16:colId xmlns:a16="http://schemas.microsoft.com/office/drawing/2014/main" val="11983983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ctr"/>
                      <a:r>
                        <a:rPr lang="en-US" sz="20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MSE train x 10² avg over sum pitch and roll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MSE validate x 10² avg over sum pitch and roll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MSE test x 10² avg over sum pitch and 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611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000" dirty="0"/>
                        <a:t>LSTM encoder decoder PR</a:t>
                      </a:r>
                      <a:endParaRPr lang="en-US" sz="2000" dirty="0"/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0.855</a:t>
                      </a:r>
                      <a:endParaRPr lang="en-US" sz="2000" dirty="0"/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0.869</a:t>
                      </a:r>
                      <a:endParaRPr lang="en-US" sz="2000" dirty="0"/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0.723</a:t>
                      </a:r>
                      <a:endParaRPr lang="en-US" sz="2000" dirty="0"/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885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CNN stack FC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0.635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0.647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0.619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164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CNN stack FC PR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000" dirty="0"/>
                        <a:t>0.556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0.470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000" dirty="0"/>
                        <a:t>0.483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6664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CNN FC PR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0.378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0.259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0.252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131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000" dirty="0"/>
                        <a:t>CNN LSTM image-encoder PR-encoder decoder 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BE" sz="2000" dirty="0"/>
                        <a:t>0.044</a:t>
                      </a:r>
                      <a:endParaRPr lang="en-US" sz="20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BE" sz="2000" dirty="0"/>
                        <a:t>0.104</a:t>
                      </a:r>
                      <a:endParaRPr lang="en-US" sz="20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BE" sz="2000" dirty="0"/>
                        <a:t>0.080</a:t>
                      </a:r>
                      <a:endParaRPr lang="en-US" sz="20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059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000" dirty="0"/>
                        <a:t>CNN LSTM encoder decoder images PR </a:t>
                      </a:r>
                      <a:endParaRPr lang="en-US" sz="2000" dirty="0"/>
                    </a:p>
                  </a:txBody>
                  <a:tcPr>
                    <a:solidFill>
                      <a:srgbClr val="64FC6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BE" sz="2000" dirty="0"/>
                        <a:t>0.039</a:t>
                      </a:r>
                      <a:endParaRPr lang="en-US" sz="2000" dirty="0"/>
                    </a:p>
                  </a:txBody>
                  <a:tcPr anchor="ctr">
                    <a:solidFill>
                      <a:srgbClr val="64FC6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BE" sz="2000" dirty="0"/>
                        <a:t>0.089</a:t>
                      </a:r>
                      <a:endParaRPr lang="en-US" sz="2000" dirty="0"/>
                    </a:p>
                  </a:txBody>
                  <a:tcPr anchor="ctr">
                    <a:solidFill>
                      <a:srgbClr val="64FC6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BE" sz="2000" dirty="0"/>
                        <a:t>0.072</a:t>
                      </a:r>
                      <a:endParaRPr lang="en-US" sz="2000" dirty="0"/>
                    </a:p>
                  </a:txBody>
                  <a:tcPr anchor="ctr">
                    <a:solidFill>
                      <a:srgbClr val="64FC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701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dirty="0"/>
                        <a:t>CNN LSTM </a:t>
                      </a:r>
                      <a:r>
                        <a:rPr lang="de-DE" sz="2000" dirty="0" err="1"/>
                        <a:t>encoder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decoder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images</a:t>
                      </a:r>
                      <a:endParaRPr lang="en-US" sz="2000" dirty="0"/>
                    </a:p>
                  </a:txBody>
                  <a:tcPr>
                    <a:solidFill>
                      <a:srgbClr val="64FC6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BE" sz="2000" dirty="0"/>
                        <a:t>0.038</a:t>
                      </a:r>
                      <a:endParaRPr lang="en-US" sz="2000" dirty="0"/>
                    </a:p>
                  </a:txBody>
                  <a:tcPr anchor="ctr">
                    <a:solidFill>
                      <a:srgbClr val="64FC6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BE" sz="2000" dirty="0"/>
                        <a:t>0.091</a:t>
                      </a:r>
                      <a:endParaRPr lang="en-US" sz="2000" dirty="0"/>
                    </a:p>
                  </a:txBody>
                  <a:tcPr anchor="ctr">
                    <a:solidFill>
                      <a:srgbClr val="64FC6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BE" sz="2000" dirty="0"/>
                        <a:t>0.071</a:t>
                      </a:r>
                      <a:endParaRPr lang="en-US" sz="2000" dirty="0"/>
                    </a:p>
                  </a:txBody>
                  <a:tcPr anchor="ctr">
                    <a:solidFill>
                      <a:srgbClr val="64FC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059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000" dirty="0"/>
                        <a:t>CNN LSTM decoder images PR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0.126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0.138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0.108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708723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E4741E4-7C61-4E99-9703-6EF902E65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2658" y="6617735"/>
            <a:ext cx="7494509" cy="337478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/>
              <a:t>Source: https://github.com/Nazotron1923/Deep_learning_models_for_ship_motion_prediction_from_images/tree/master/Pre</a:t>
            </a:r>
          </a:p>
        </p:txBody>
      </p:sp>
    </p:spTree>
    <p:extLst>
      <p:ext uri="{BB962C8B-B14F-4D97-AF65-F5344CB8AC3E}">
        <p14:creationId xmlns:p14="http://schemas.microsoft.com/office/powerpoint/2010/main" val="17905474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901FD-8D37-4C89-B43D-987BEE42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LSTM </a:t>
            </a:r>
            <a:r>
              <a:rPr lang="nl-BE" dirty="0" err="1"/>
              <a:t>models</a:t>
            </a:r>
            <a:r>
              <a:rPr lang="nl-BE" dirty="0"/>
              <a:t> </a:t>
            </a:r>
            <a:r>
              <a:rPr lang="en-US" dirty="0"/>
              <a:t>-  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27F47-36DC-457D-A5E4-12682B0FE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455" y="1373542"/>
            <a:ext cx="8211817" cy="537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077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6E3EF0-8D26-4128-8A55-15E9BCECD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Goal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2405B9F-3353-4EF7-B9DA-4E9092D6B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Tx/>
              <a:buChar char="-"/>
            </a:pPr>
            <a:r>
              <a:rPr lang="en-US" noProof="0" dirty="0"/>
              <a:t>Predict the motion of the </a:t>
            </a:r>
            <a:r>
              <a:rPr lang="en-US" dirty="0"/>
              <a:t>ASV</a:t>
            </a:r>
          </a:p>
          <a:p>
            <a:pPr>
              <a:buFontTx/>
              <a:buChar char="-"/>
            </a:pPr>
            <a:r>
              <a:rPr lang="en-US" noProof="0" dirty="0"/>
              <a:t>Define optimal moment to land drone</a:t>
            </a:r>
          </a:p>
          <a:p>
            <a:pPr lvl="1">
              <a:buFontTx/>
              <a:buChar char="-"/>
            </a:pPr>
            <a:r>
              <a:rPr lang="en-US" noProof="0" dirty="0"/>
              <a:t>Deck stabile and level</a:t>
            </a:r>
          </a:p>
          <a:p>
            <a:pPr lvl="1">
              <a:buFontTx/>
              <a:buChar char="-"/>
            </a:pPr>
            <a:r>
              <a:rPr lang="en-US" noProof="0" dirty="0"/>
              <a:t>Moment </a:t>
            </a:r>
            <a:r>
              <a:rPr lang="en-US" dirty="0"/>
              <a:t>with </a:t>
            </a:r>
            <a:r>
              <a:rPr lang="en-US" noProof="0" dirty="0"/>
              <a:t>minimal impact</a:t>
            </a:r>
          </a:p>
          <a:p>
            <a:pPr>
              <a:buFontTx/>
              <a:buChar char="-"/>
            </a:pPr>
            <a:r>
              <a:rPr lang="en-US" noProof="0" dirty="0"/>
              <a:t>Input (ZED mini sensor): </a:t>
            </a:r>
          </a:p>
          <a:p>
            <a:pPr lvl="1">
              <a:buFontTx/>
              <a:buChar char="-"/>
            </a:pPr>
            <a:r>
              <a:rPr lang="en-US" dirty="0"/>
              <a:t>IMU live data</a:t>
            </a:r>
          </a:p>
          <a:p>
            <a:pPr lvl="1">
              <a:buFontTx/>
              <a:buChar char="-"/>
            </a:pPr>
            <a:r>
              <a:rPr lang="en-US" dirty="0"/>
              <a:t>Stereo camera live video</a:t>
            </a:r>
          </a:p>
          <a:p>
            <a:pPr>
              <a:buFontTx/>
              <a:buChar char="-"/>
            </a:pPr>
            <a:r>
              <a:rPr lang="en-US" dirty="0"/>
              <a:t>Output: </a:t>
            </a:r>
          </a:p>
          <a:p>
            <a:pPr lvl="1">
              <a:buFontTx/>
              <a:buChar char="-"/>
            </a:pPr>
            <a:r>
              <a:rPr lang="en-US" dirty="0"/>
              <a:t>Sequence of Pitch, Roll and Heave</a:t>
            </a:r>
          </a:p>
          <a:p>
            <a:pPr lvl="1">
              <a:buFontTx/>
              <a:buChar char="-"/>
            </a:pPr>
            <a:r>
              <a:rPr lang="en-US" dirty="0"/>
              <a:t>Up to 30 seconds ahead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316B72A-E6F4-4BDF-997F-92467DCFB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027" y="2462525"/>
            <a:ext cx="3284648" cy="255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4260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99FA42D-7A57-43D0-8625-E3A663475363}"/>
              </a:ext>
            </a:extLst>
          </p:cNvPr>
          <p:cNvSpPr/>
          <p:nvPr/>
        </p:nvSpPr>
        <p:spPr>
          <a:xfrm>
            <a:off x="181069" y="5314384"/>
            <a:ext cx="1575303" cy="14032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2901FD-8D37-4C89-B43D-987BEE42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Denormalized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AEB61-8BE7-44DF-B50B-FF803DC02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9902" y="6403411"/>
            <a:ext cx="7494509" cy="337478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/>
              <a:t>Source: https://github.com/Nazotron1923/Deep_learning_models_for_ship_motion_prediction_from_images/tree/master/Pre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B3F0CA6-83C2-4651-9632-DF3ACDCE9A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914517"/>
              </p:ext>
            </p:extLst>
          </p:nvPr>
        </p:nvGraphicFramePr>
        <p:xfrm>
          <a:off x="3369902" y="1554653"/>
          <a:ext cx="8533645" cy="4785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7722">
                  <a:extLst>
                    <a:ext uri="{9D8B030D-6E8A-4147-A177-3AD203B41FA5}">
                      <a16:colId xmlns:a16="http://schemas.microsoft.com/office/drawing/2014/main" val="1901637942"/>
                    </a:ext>
                  </a:extLst>
                </a:gridCol>
                <a:gridCol w="2368235">
                  <a:extLst>
                    <a:ext uri="{9D8B030D-6E8A-4147-A177-3AD203B41FA5}">
                      <a16:colId xmlns:a16="http://schemas.microsoft.com/office/drawing/2014/main" val="1895491819"/>
                    </a:ext>
                  </a:extLst>
                </a:gridCol>
                <a:gridCol w="2317688">
                  <a:extLst>
                    <a:ext uri="{9D8B030D-6E8A-4147-A177-3AD203B41FA5}">
                      <a16:colId xmlns:a16="http://schemas.microsoft.com/office/drawing/2014/main" val="38273259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ctr"/>
                      <a:r>
                        <a:rPr lang="en-US" sz="20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MSE pitch at 10th sec [denormalized]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MSE pitch at 10th sec [denormalized]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611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000" dirty="0"/>
                        <a:t>LSTM encoder decoder PR</a:t>
                      </a:r>
                      <a:endParaRPr lang="en-US" sz="2000" dirty="0"/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30.99°</a:t>
                      </a:r>
                      <a:endParaRPr lang="en-US" sz="2000" dirty="0"/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29.44°</a:t>
                      </a:r>
                      <a:endParaRPr lang="en-US" sz="2000" dirty="0"/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885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CNN stack FC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28.97°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28.94°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5398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CNN stack FC PR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21.18°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22.56°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2501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CNN FC PR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11.36°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11.28°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2511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000" dirty="0"/>
                        <a:t>CNN LSTM image-encoder PR-encoder decoder 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BE" sz="2000" dirty="0"/>
                        <a:t>3.56°</a:t>
                      </a:r>
                      <a:endParaRPr lang="en-US" sz="20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BE" sz="2000" dirty="0"/>
                        <a:t>2.83°</a:t>
                      </a:r>
                      <a:endParaRPr lang="en-US" sz="20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6633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000" dirty="0"/>
                        <a:t>CNN LSTM encoder decoder images PR </a:t>
                      </a:r>
                      <a:endParaRPr lang="en-US" sz="2000" dirty="0"/>
                    </a:p>
                  </a:txBody>
                  <a:tcPr>
                    <a:solidFill>
                      <a:srgbClr val="64FC6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BE" sz="2000" dirty="0"/>
                        <a:t>2.89°</a:t>
                      </a:r>
                      <a:endParaRPr lang="en-US" sz="2000" dirty="0"/>
                    </a:p>
                  </a:txBody>
                  <a:tcPr anchor="ctr">
                    <a:solidFill>
                      <a:srgbClr val="64FC6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BE" sz="2000" dirty="0"/>
                        <a:t>2.70°</a:t>
                      </a:r>
                      <a:endParaRPr lang="en-US" sz="2000" dirty="0"/>
                    </a:p>
                  </a:txBody>
                  <a:tcPr anchor="ctr">
                    <a:solidFill>
                      <a:srgbClr val="64FC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69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dirty="0"/>
                        <a:t>CNN LSTM </a:t>
                      </a:r>
                      <a:r>
                        <a:rPr lang="de-DE" sz="2000" dirty="0" err="1"/>
                        <a:t>encoder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decoder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images</a:t>
                      </a:r>
                      <a:endParaRPr lang="en-US" sz="2000" dirty="0"/>
                    </a:p>
                  </a:txBody>
                  <a:tcPr>
                    <a:solidFill>
                      <a:srgbClr val="64FC6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BE" sz="2000" dirty="0"/>
                        <a:t>3.42°</a:t>
                      </a:r>
                      <a:endParaRPr lang="en-US" sz="2000" dirty="0"/>
                    </a:p>
                  </a:txBody>
                  <a:tcPr anchor="ctr">
                    <a:solidFill>
                      <a:srgbClr val="64FC6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BE" sz="2000" dirty="0"/>
                        <a:t>2.32°</a:t>
                      </a:r>
                      <a:endParaRPr lang="en-US" sz="2000" dirty="0"/>
                    </a:p>
                  </a:txBody>
                  <a:tcPr anchor="ctr">
                    <a:solidFill>
                      <a:srgbClr val="64FC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930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000" dirty="0"/>
                        <a:t>CNN LSTM decoder images PR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4.22°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4.16°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7742491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BCA1792-A4EE-4072-ACBE-69C6D4A99E00}"/>
              </a:ext>
            </a:extLst>
          </p:cNvPr>
          <p:cNvSpPr txBox="1">
            <a:spLocks/>
          </p:cNvSpPr>
          <p:nvPr/>
        </p:nvSpPr>
        <p:spPr>
          <a:xfrm>
            <a:off x="489391" y="1829901"/>
            <a:ext cx="2733643" cy="45101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Maximum values:</a:t>
            </a:r>
          </a:p>
          <a:p>
            <a:pPr lvl="1">
              <a:buFontTx/>
              <a:buChar char="-"/>
            </a:pPr>
            <a:r>
              <a:rPr lang="en-US" dirty="0"/>
              <a:t>Pitch: 61°</a:t>
            </a:r>
          </a:p>
          <a:p>
            <a:pPr lvl="1">
              <a:buFontTx/>
              <a:buChar char="-"/>
            </a:pPr>
            <a:r>
              <a:rPr lang="en-US" dirty="0"/>
              <a:t>Roll: 62°</a:t>
            </a:r>
          </a:p>
          <a:p>
            <a:pPr>
              <a:buFontTx/>
              <a:buChar char="-"/>
            </a:pPr>
            <a:r>
              <a:rPr lang="en-US" dirty="0"/>
              <a:t>Baseline:</a:t>
            </a:r>
          </a:p>
          <a:p>
            <a:pPr lvl="1">
              <a:buFontTx/>
              <a:buChar char="-"/>
            </a:pPr>
            <a:r>
              <a:rPr lang="en-US" dirty="0"/>
              <a:t>Avg: ~30°</a:t>
            </a:r>
          </a:p>
          <a:p>
            <a:pPr lvl="1">
              <a:buFontTx/>
              <a:buChar char="-"/>
            </a:pPr>
            <a:r>
              <a:rPr lang="en-US" dirty="0"/>
              <a:t>50% of max</a:t>
            </a:r>
          </a:p>
          <a:p>
            <a:pPr>
              <a:buFontTx/>
              <a:buChar char="-"/>
            </a:pPr>
            <a:r>
              <a:rPr lang="en-US" dirty="0"/>
              <a:t>Reference:</a:t>
            </a:r>
          </a:p>
          <a:p>
            <a:pPr lvl="1">
              <a:buFontTx/>
              <a:buChar char="-"/>
            </a:pPr>
            <a:r>
              <a:rPr lang="en-US" dirty="0"/>
              <a:t>Avg: ~3°</a:t>
            </a:r>
          </a:p>
          <a:p>
            <a:pPr lvl="1">
              <a:buFontTx/>
              <a:buChar char="-"/>
            </a:pPr>
            <a:r>
              <a:rPr lang="en-US" dirty="0"/>
              <a:t>5% of max</a:t>
            </a:r>
          </a:p>
          <a:p>
            <a:pPr lvl="1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2194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98EAA6-E232-4A57-B3E7-53C70FAF1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009" y="766310"/>
            <a:ext cx="10047749" cy="60916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2901FD-8D37-4C89-B43D-987BEE429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991" y="103528"/>
            <a:ext cx="11074400" cy="1325563"/>
          </a:xfrm>
        </p:spPr>
        <p:txBody>
          <a:bodyPr/>
          <a:lstStyle/>
          <a:p>
            <a:r>
              <a:rPr lang="nl-BE" dirty="0" err="1"/>
              <a:t>Convergence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398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2CD26-1A91-431B-B3C7-6EDE76660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DD9B2-DBAC-4EA9-A3EC-3FDBE000B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Compare accuracy over large amount of predicted frames</a:t>
            </a:r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2713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94F9C3-69B4-4B37-8E52-95C79B0EC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150" y="85576"/>
            <a:ext cx="10209385" cy="33434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77C37F-54F8-4991-A55C-A90478D6B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149" y="3257596"/>
            <a:ext cx="10304447" cy="33157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7E673-2A2E-4550-A1AA-00BE8E18C851}"/>
              </a:ext>
            </a:extLst>
          </p:cNvPr>
          <p:cNvSpPr txBox="1"/>
          <p:nvPr/>
        </p:nvSpPr>
        <p:spPr>
          <a:xfrm>
            <a:off x="172016" y="1572622"/>
            <a:ext cx="1367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Without PR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EDB61-E3B1-42BB-89AB-E2317782729E}"/>
              </a:ext>
            </a:extLst>
          </p:cNvPr>
          <p:cNvSpPr txBox="1"/>
          <p:nvPr/>
        </p:nvSpPr>
        <p:spPr>
          <a:xfrm>
            <a:off x="253404" y="4389009"/>
            <a:ext cx="1367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PR</a:t>
            </a:r>
          </a:p>
        </p:txBody>
      </p:sp>
    </p:spTree>
    <p:extLst>
      <p:ext uri="{BB962C8B-B14F-4D97-AF65-F5344CB8AC3E}">
        <p14:creationId xmlns:p14="http://schemas.microsoft.com/office/powerpoint/2010/main" val="13588719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775D27-1C64-4FAB-B013-F97DD3244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Hyperband optimization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96D904-8CF8-4FB8-BB69-1CD3A881B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74400" cy="4351338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Test best model with optimized hyperparameters</a:t>
            </a:r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Final test up to 30 seconds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EB0673-86CD-43E2-99B0-66634358B1F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7A8DCEE-05B0-C544-B51D-837AD8116419}" type="slidenum">
              <a:rPr lang="en-US" smtClean="0"/>
              <a:t>44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B97DE5-AC57-4FFA-B0E0-0A3F6CCBD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656" y="4850124"/>
            <a:ext cx="8600304" cy="13165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CF4BF5-5F06-4D81-94F1-81DDB452E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656" y="2252559"/>
            <a:ext cx="6407023" cy="190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0167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9E060-F87C-4D30-9602-37266FFE1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D6069-E5B1-4CFA-88E1-BE1AF0DF6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nl-BE" dirty="0"/>
              <a:t>CNN LSTM encoder decoder images PR</a:t>
            </a:r>
          </a:p>
          <a:p>
            <a:pPr>
              <a:buFontTx/>
              <a:buChar char="-"/>
            </a:pPr>
            <a:r>
              <a:rPr lang="nl-BE" dirty="0"/>
              <a:t>Criteria</a:t>
            </a:r>
          </a:p>
          <a:p>
            <a:pPr lvl="1">
              <a:buFontTx/>
              <a:buChar char="-"/>
            </a:pPr>
            <a:r>
              <a:rPr lang="nl-BE" dirty="0"/>
              <a:t>MSE </a:t>
            </a:r>
            <a:r>
              <a:rPr lang="nl-BE" dirty="0" err="1"/>
              <a:t>avg</a:t>
            </a:r>
            <a:r>
              <a:rPr lang="nl-BE" dirty="0"/>
              <a:t> [0.0004; 0.0009] </a:t>
            </a:r>
            <a:r>
              <a:rPr lang="nl-BE" dirty="0" err="1"/>
              <a:t>good</a:t>
            </a:r>
            <a:r>
              <a:rPr lang="nl-BE" dirty="0"/>
              <a:t> </a:t>
            </a:r>
            <a:r>
              <a:rPr lang="nl-BE" dirty="0" err="1"/>
              <a:t>results</a:t>
            </a:r>
            <a:endParaRPr lang="nl-BE" dirty="0"/>
          </a:p>
          <a:p>
            <a:pPr lvl="1">
              <a:buFontTx/>
              <a:buChar char="-"/>
            </a:pPr>
            <a:r>
              <a:rPr lang="nl-BE" dirty="0"/>
              <a:t>3° / 5% </a:t>
            </a:r>
            <a:r>
              <a:rPr lang="nl-BE" dirty="0" err="1"/>
              <a:t>accuracy</a:t>
            </a:r>
            <a:r>
              <a:rPr lang="nl-BE" dirty="0"/>
              <a:t> at 10th second</a:t>
            </a:r>
          </a:p>
          <a:p>
            <a:pPr lvl="1">
              <a:buFontTx/>
              <a:buChar char="-"/>
            </a:pPr>
            <a:r>
              <a:rPr lang="nl-BE" dirty="0"/>
              <a:t>4° / 7% </a:t>
            </a:r>
            <a:r>
              <a:rPr lang="nl-BE" dirty="0" err="1"/>
              <a:t>accuracy</a:t>
            </a:r>
            <a:r>
              <a:rPr lang="nl-BE" dirty="0"/>
              <a:t> at 15th second</a:t>
            </a:r>
          </a:p>
          <a:p>
            <a:pPr lvl="1">
              <a:buFontTx/>
              <a:buChar char="-"/>
            </a:pPr>
            <a:r>
              <a:rPr lang="nl-BE" dirty="0"/>
              <a:t>5° / 8% </a:t>
            </a:r>
            <a:r>
              <a:rPr lang="nl-BE" dirty="0" err="1"/>
              <a:t>accuracy</a:t>
            </a:r>
            <a:r>
              <a:rPr lang="nl-BE" dirty="0"/>
              <a:t> at 30th second</a:t>
            </a:r>
          </a:p>
          <a:p>
            <a:pPr marL="457200" lvl="1" indent="0">
              <a:buNone/>
            </a:pPr>
            <a:endParaRPr lang="nl-BE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87E8F49-FC8E-4454-B034-07B1D1840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527305"/>
              </p:ext>
            </p:extLst>
          </p:nvPr>
        </p:nvGraphicFramePr>
        <p:xfrm>
          <a:off x="1167897" y="4683443"/>
          <a:ext cx="10185903" cy="149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22965">
                  <a:extLst>
                    <a:ext uri="{9D8B030D-6E8A-4147-A177-3AD203B41FA5}">
                      <a16:colId xmlns:a16="http://schemas.microsoft.com/office/drawing/2014/main" val="3413683508"/>
                    </a:ext>
                  </a:extLst>
                </a:gridCol>
                <a:gridCol w="2299580">
                  <a:extLst>
                    <a:ext uri="{9D8B030D-6E8A-4147-A177-3AD203B41FA5}">
                      <a16:colId xmlns:a16="http://schemas.microsoft.com/office/drawing/2014/main" val="807829073"/>
                    </a:ext>
                  </a:extLst>
                </a:gridCol>
                <a:gridCol w="2281473">
                  <a:extLst>
                    <a:ext uri="{9D8B030D-6E8A-4147-A177-3AD203B41FA5}">
                      <a16:colId xmlns:a16="http://schemas.microsoft.com/office/drawing/2014/main" val="1815422287"/>
                    </a:ext>
                  </a:extLst>
                </a:gridCol>
                <a:gridCol w="2181885">
                  <a:extLst>
                    <a:ext uri="{9D8B030D-6E8A-4147-A177-3AD203B41FA5}">
                      <a16:colId xmlns:a16="http://schemas.microsoft.com/office/drawing/2014/main" val="16674460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000" dirty="0"/>
                        <a:t>CNN LSTM encoder decoder images PR </a:t>
                      </a:r>
                      <a:endParaRPr 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000" dirty="0"/>
                        <a:t>  </a:t>
                      </a:r>
                      <a:r>
                        <a:rPr lang="en-US" sz="2000" dirty="0"/>
                        <a:t>10</a:t>
                      </a:r>
                      <a:r>
                        <a:rPr lang="en-US" sz="2000" baseline="30000" dirty="0"/>
                        <a:t>th</a:t>
                      </a:r>
                      <a:r>
                        <a:rPr lang="en-US" sz="2000" dirty="0"/>
                        <a:t> second</a:t>
                      </a:r>
                    </a:p>
                  </a:txBody>
                  <a:tcPr anchor="ctr">
                    <a:solidFill>
                      <a:srgbClr val="64FC6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15</a:t>
                      </a:r>
                      <a:r>
                        <a:rPr lang="en-US" sz="2000" baseline="30000" dirty="0"/>
                        <a:t>th</a:t>
                      </a:r>
                      <a:r>
                        <a:rPr lang="en-US" sz="2000" dirty="0"/>
                        <a:t> second</a:t>
                      </a:r>
                    </a:p>
                  </a:txBody>
                  <a:tcPr anchor="ctr">
                    <a:solidFill>
                      <a:srgbClr val="64FC6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30</a:t>
                      </a:r>
                      <a:r>
                        <a:rPr lang="en-US" sz="2000" baseline="30000" dirty="0"/>
                        <a:t>th</a:t>
                      </a:r>
                      <a:r>
                        <a:rPr lang="en-US" sz="2000" dirty="0"/>
                        <a:t> second</a:t>
                      </a:r>
                    </a:p>
                  </a:txBody>
                  <a:tcPr anchor="ctr">
                    <a:solidFill>
                      <a:srgbClr val="64FC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499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Pitch</a:t>
                      </a:r>
                    </a:p>
                  </a:txBody>
                  <a:tcPr>
                    <a:solidFill>
                      <a:srgbClr val="64FC6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BE" sz="2000" dirty="0"/>
                        <a:t>2.89°</a:t>
                      </a:r>
                      <a:endParaRPr lang="en-US" sz="2000" dirty="0"/>
                    </a:p>
                  </a:txBody>
                  <a:tcPr anchor="ctr">
                    <a:solidFill>
                      <a:srgbClr val="64FC6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2.92°</a:t>
                      </a:r>
                    </a:p>
                  </a:txBody>
                  <a:tcPr anchor="ctr">
                    <a:solidFill>
                      <a:srgbClr val="64FC6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3.06°</a:t>
                      </a:r>
                    </a:p>
                  </a:txBody>
                  <a:tcPr anchor="ctr">
                    <a:solidFill>
                      <a:srgbClr val="64FC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223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Roll</a:t>
                      </a:r>
                    </a:p>
                  </a:txBody>
                  <a:tcPr>
                    <a:solidFill>
                      <a:srgbClr val="64FC6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2.71°</a:t>
                      </a:r>
                    </a:p>
                  </a:txBody>
                  <a:tcPr anchor="ctr">
                    <a:solidFill>
                      <a:srgbClr val="64FC6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3.75°</a:t>
                      </a:r>
                    </a:p>
                  </a:txBody>
                  <a:tcPr anchor="ctr">
                    <a:solidFill>
                      <a:srgbClr val="64FC6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4.92°</a:t>
                      </a:r>
                    </a:p>
                  </a:txBody>
                  <a:tcPr anchor="ctr">
                    <a:solidFill>
                      <a:srgbClr val="64FC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3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725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639CF-B16A-42DC-9324-CACE06015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(2</a:t>
            </a:r>
            <a:r>
              <a:rPr lang="en-US" baseline="30000" dirty="0"/>
              <a:t>nd</a:t>
            </a:r>
            <a:r>
              <a:rPr lang="en-US" dirty="0"/>
              <a:t> semester)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C82E2-4EEB-44FB-BE7B-3B4195ADB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Tx/>
              <a:buChar char="-"/>
            </a:pPr>
            <a:r>
              <a:rPr lang="en-US" dirty="0"/>
              <a:t>Test against 0 baseline</a:t>
            </a:r>
          </a:p>
          <a:p>
            <a:pPr>
              <a:buFontTx/>
              <a:buChar char="-"/>
            </a:pPr>
            <a:r>
              <a:rPr lang="en-US" dirty="0"/>
              <a:t>Use existing models with augmented data</a:t>
            </a:r>
          </a:p>
          <a:p>
            <a:pPr>
              <a:buFontTx/>
              <a:buChar char="-"/>
            </a:pPr>
            <a:r>
              <a:rPr lang="en-US" dirty="0"/>
              <a:t>Use existing models with real data</a:t>
            </a:r>
          </a:p>
          <a:p>
            <a:pPr lvl="1">
              <a:buFontTx/>
              <a:buChar char="-"/>
            </a:pPr>
            <a:r>
              <a:rPr lang="en-US" dirty="0"/>
              <a:t>Define time criteria: real-time predictions</a:t>
            </a:r>
          </a:p>
          <a:p>
            <a:pPr lvl="1">
              <a:buFontTx/>
              <a:buChar char="-"/>
            </a:pPr>
            <a:r>
              <a:rPr lang="en-US" dirty="0"/>
              <a:t>Extra output parameter: heave</a:t>
            </a:r>
          </a:p>
          <a:p>
            <a:pPr>
              <a:buFontTx/>
              <a:buChar char="-"/>
            </a:pPr>
            <a:r>
              <a:rPr lang="en-US" dirty="0"/>
              <a:t>Compare results</a:t>
            </a:r>
          </a:p>
          <a:p>
            <a:pPr>
              <a:buFontTx/>
              <a:buChar char="-"/>
            </a:pPr>
            <a:r>
              <a:rPr lang="en-US" dirty="0"/>
              <a:t>Develop and test new models</a:t>
            </a:r>
          </a:p>
          <a:p>
            <a:pPr lvl="1">
              <a:buFontTx/>
              <a:buChar char="-"/>
            </a:pPr>
            <a:r>
              <a:rPr lang="en-US" dirty="0"/>
              <a:t>Compare with criteria</a:t>
            </a:r>
          </a:p>
          <a:p>
            <a:pPr lvl="1">
              <a:buFontTx/>
              <a:buChar char="-"/>
            </a:pPr>
            <a:r>
              <a:rPr lang="en-US" dirty="0"/>
              <a:t>GRU + CNN</a:t>
            </a:r>
          </a:p>
          <a:p>
            <a:pPr lvl="1">
              <a:buFontTx/>
              <a:buChar char="-"/>
            </a:pPr>
            <a:r>
              <a:rPr lang="en-US" dirty="0"/>
              <a:t>Transformer + CNN: GPT3</a:t>
            </a:r>
          </a:p>
        </p:txBody>
      </p:sp>
    </p:spTree>
    <p:extLst>
      <p:ext uri="{BB962C8B-B14F-4D97-AF65-F5344CB8AC3E}">
        <p14:creationId xmlns:p14="http://schemas.microsoft.com/office/powerpoint/2010/main" val="12207031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FB663F-5E67-4B1F-943A-3677943D85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7EA6279-3587-4F26-B2DF-2E0FD23F03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7813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6B05B-4B8E-4C84-AC68-530295CC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24CB1-0515-41DC-A649-77A0EED22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2200" dirty="0" err="1"/>
              <a:t>Deep</a:t>
            </a:r>
            <a:r>
              <a:rPr lang="nl-BE" sz="2200" dirty="0"/>
              <a:t> Learning For </a:t>
            </a:r>
            <a:r>
              <a:rPr lang="nl-BE" sz="2200" dirty="0" err="1"/>
              <a:t>Predicting</a:t>
            </a:r>
            <a:r>
              <a:rPr lang="nl-BE" sz="2200" dirty="0"/>
              <a:t> </a:t>
            </a:r>
            <a:r>
              <a:rPr lang="nl-BE" sz="2200" dirty="0" err="1"/>
              <a:t>Ship</a:t>
            </a:r>
            <a:r>
              <a:rPr lang="nl-BE" sz="2200" dirty="0"/>
              <a:t> Motion From Images – </a:t>
            </a:r>
            <a:r>
              <a:rPr lang="nl-BE" sz="2200" dirty="0" err="1"/>
              <a:t>Nazar-Mykola</a:t>
            </a:r>
            <a:r>
              <a:rPr lang="nl-BE" sz="2200" dirty="0"/>
              <a:t> </a:t>
            </a:r>
            <a:r>
              <a:rPr lang="nl-BE" sz="2200" dirty="0" err="1"/>
              <a:t>Kaminskyi</a:t>
            </a:r>
            <a:r>
              <a:rPr lang="nl-BE" sz="2200" dirty="0"/>
              <a:t> - </a:t>
            </a:r>
            <a:r>
              <a:rPr lang="nl-BE" sz="2200" dirty="0">
                <a:hlinkClick r:id="rId2"/>
              </a:rPr>
              <a:t>https://github.com/Nazotron1923/Deep_learning_models_for_ship_motion_prediction_ </a:t>
            </a:r>
            <a:r>
              <a:rPr lang="nl-BE" sz="2200" dirty="0" err="1">
                <a:hlinkClick r:id="rId2"/>
              </a:rPr>
              <a:t>from_images</a:t>
            </a:r>
            <a:r>
              <a:rPr lang="nl-BE" sz="2200" dirty="0">
                <a:hlinkClick r:id="rId2"/>
              </a:rPr>
              <a:t>/</a:t>
            </a:r>
            <a:endParaRPr lang="nl-BE" sz="2200" dirty="0"/>
          </a:p>
          <a:p>
            <a:r>
              <a:rPr lang="nl-BE" sz="2200" dirty="0"/>
              <a:t>Real-Time </a:t>
            </a:r>
            <a:r>
              <a:rPr lang="nl-BE" sz="2200" dirty="0" err="1"/>
              <a:t>Ship</a:t>
            </a:r>
            <a:r>
              <a:rPr lang="nl-BE" sz="2200" dirty="0"/>
              <a:t> Motion </a:t>
            </a:r>
            <a:r>
              <a:rPr lang="nl-BE" sz="2200" dirty="0" err="1"/>
              <a:t>Forecasting</a:t>
            </a:r>
            <a:r>
              <a:rPr lang="nl-BE" sz="2200" dirty="0"/>
              <a:t> Using </a:t>
            </a:r>
            <a:r>
              <a:rPr lang="nl-BE" sz="2200" dirty="0" err="1"/>
              <a:t>Deep</a:t>
            </a:r>
            <a:r>
              <a:rPr lang="nl-BE" sz="2200" dirty="0"/>
              <a:t> Learning – 2021 – Mohammad </a:t>
            </a:r>
            <a:r>
              <a:rPr lang="nl-BE" sz="2200" dirty="0" err="1"/>
              <a:t>Hasanur</a:t>
            </a:r>
            <a:r>
              <a:rPr lang="nl-BE" sz="2200" dirty="0"/>
              <a:t> Rashid, </a:t>
            </a:r>
            <a:r>
              <a:rPr lang="nl-BE" sz="2200" dirty="0" err="1"/>
              <a:t>Jing</a:t>
            </a:r>
            <a:r>
              <a:rPr lang="nl-BE" sz="2200" dirty="0"/>
              <a:t> Zhang, </a:t>
            </a:r>
            <a:r>
              <a:rPr lang="nl-BE" sz="2200" dirty="0" err="1"/>
              <a:t>Minghao</a:t>
            </a:r>
            <a:r>
              <a:rPr lang="nl-BE" sz="2200" dirty="0"/>
              <a:t> </a:t>
            </a:r>
            <a:r>
              <a:rPr lang="nl-BE" sz="2200" dirty="0" err="1"/>
              <a:t>Zhao</a:t>
            </a:r>
            <a:r>
              <a:rPr lang="nl-BE" sz="2200" dirty="0"/>
              <a:t> - </a:t>
            </a:r>
            <a:r>
              <a:rPr lang="nl-BE" sz="2200" dirty="0">
                <a:hlinkClick r:id="rId3"/>
              </a:rPr>
              <a:t>https://dl.acm.org/doi/abs/10.1145/3448734.3450923</a:t>
            </a:r>
            <a:endParaRPr lang="nl-BE" sz="2200" dirty="0"/>
          </a:p>
          <a:p>
            <a:r>
              <a:rPr lang="nl-BE" sz="2200" dirty="0"/>
              <a:t>A </a:t>
            </a:r>
            <a:r>
              <a:rPr lang="nl-BE" sz="2200" dirty="0" err="1"/>
              <a:t>Neural</a:t>
            </a:r>
            <a:r>
              <a:rPr lang="nl-BE" sz="2200" dirty="0"/>
              <a:t> </a:t>
            </a:r>
            <a:r>
              <a:rPr lang="nl-BE" sz="2200" dirty="0" err="1"/>
              <a:t>Conversational</a:t>
            </a:r>
            <a:r>
              <a:rPr lang="nl-BE" sz="2200" dirty="0"/>
              <a:t> Model – 2015 - </a:t>
            </a:r>
            <a:r>
              <a:rPr lang="nl-BE" sz="2200" dirty="0" err="1"/>
              <a:t>Oriol</a:t>
            </a:r>
            <a:r>
              <a:rPr lang="nl-BE" sz="2200" dirty="0"/>
              <a:t> </a:t>
            </a:r>
            <a:r>
              <a:rPr lang="nl-BE" sz="2200" dirty="0" err="1"/>
              <a:t>Vinyals</a:t>
            </a:r>
            <a:r>
              <a:rPr lang="nl-BE" sz="2200" dirty="0"/>
              <a:t>, </a:t>
            </a:r>
            <a:r>
              <a:rPr lang="nl-BE" sz="2200" dirty="0" err="1"/>
              <a:t>Quoc</a:t>
            </a:r>
            <a:r>
              <a:rPr lang="nl-BE" sz="2200" dirty="0"/>
              <a:t> Le - </a:t>
            </a:r>
            <a:r>
              <a:rPr lang="nl-BE" sz="2200" dirty="0">
                <a:hlinkClick r:id="rId4"/>
              </a:rPr>
              <a:t>https://arxiv.org/abs/1506.05869</a:t>
            </a:r>
            <a:endParaRPr lang="nl-BE" sz="2200" dirty="0"/>
          </a:p>
          <a:p>
            <a:r>
              <a:rPr lang="nl-BE" sz="2200" dirty="0"/>
              <a:t>A Co-</a:t>
            </a:r>
            <a:r>
              <a:rPr lang="nl-BE" sz="2200" dirty="0" err="1"/>
              <a:t>operative</a:t>
            </a:r>
            <a:r>
              <a:rPr lang="nl-BE" sz="2200" dirty="0"/>
              <a:t> </a:t>
            </a:r>
            <a:r>
              <a:rPr lang="nl-BE" sz="2200" dirty="0" err="1"/>
              <a:t>Hybrid</a:t>
            </a:r>
            <a:r>
              <a:rPr lang="nl-BE" sz="2200" dirty="0"/>
              <a:t> Model For </a:t>
            </a:r>
            <a:r>
              <a:rPr lang="nl-BE" sz="2200" dirty="0" err="1"/>
              <a:t>Ship</a:t>
            </a:r>
            <a:r>
              <a:rPr lang="nl-BE" sz="2200" dirty="0"/>
              <a:t> Motion </a:t>
            </a:r>
            <a:r>
              <a:rPr lang="nl-BE" sz="2200" dirty="0" err="1"/>
              <a:t>Prediction</a:t>
            </a:r>
            <a:r>
              <a:rPr lang="nl-BE" sz="2200" dirty="0"/>
              <a:t> - R. </a:t>
            </a:r>
            <a:r>
              <a:rPr lang="nl-BE" sz="2200" dirty="0" err="1"/>
              <a:t>Skulstad</a:t>
            </a:r>
            <a:r>
              <a:rPr lang="nl-BE" sz="2200" dirty="0"/>
              <a:t>, G. Li, T. I. </a:t>
            </a:r>
            <a:r>
              <a:rPr lang="nl-BE" sz="2200" dirty="0" err="1"/>
              <a:t>Fossen</a:t>
            </a:r>
            <a:r>
              <a:rPr lang="nl-BE" sz="2200" dirty="0"/>
              <a:t>, T. Wang, H. Zhang - </a:t>
            </a:r>
            <a:r>
              <a:rPr lang="nl-BE" sz="2200" dirty="0">
                <a:hlinkClick r:id="rId5"/>
              </a:rPr>
              <a:t>https://www.researchgate.net/publication/351397594_A_Cooperative_Hybrid_Model_For_Ship_Motion_Prediction</a:t>
            </a:r>
            <a:endParaRPr lang="nl-BE" sz="22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337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7C7A-D42D-4A69-B6CC-2C4B1392D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(1</a:t>
            </a:r>
            <a:r>
              <a:rPr lang="en-US" baseline="30000" dirty="0"/>
              <a:t>st</a:t>
            </a:r>
            <a:r>
              <a:rPr lang="en-US" dirty="0"/>
              <a:t> semester)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375BD-5A39-4FF3-8CF7-2C0077305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Evaluate the input and output data</a:t>
            </a:r>
          </a:p>
          <a:p>
            <a:pPr>
              <a:buFontTx/>
              <a:buChar char="-"/>
            </a:pPr>
            <a:r>
              <a:rPr lang="en-US" dirty="0"/>
              <a:t>Test different existing deep learning models</a:t>
            </a:r>
          </a:p>
          <a:p>
            <a:pPr>
              <a:buFontTx/>
              <a:buChar char="-"/>
            </a:pPr>
            <a:r>
              <a:rPr lang="en-US" dirty="0"/>
              <a:t>Define criteria for our case </a:t>
            </a:r>
          </a:p>
          <a:p>
            <a:pPr lvl="1">
              <a:buFontTx/>
              <a:buChar char="-"/>
            </a:pPr>
            <a:r>
              <a:rPr lang="en-US" dirty="0"/>
              <a:t>Reference: best performing model </a:t>
            </a:r>
          </a:p>
          <a:p>
            <a:pPr lvl="1">
              <a:buFontTx/>
              <a:buChar char="-"/>
            </a:pPr>
            <a:r>
              <a:rPr lang="en-US" dirty="0"/>
              <a:t>Baseline: worst performing model</a:t>
            </a:r>
          </a:p>
          <a:p>
            <a:pPr lvl="1">
              <a:buFontTx/>
              <a:buChar char="-"/>
            </a:pPr>
            <a:r>
              <a:rPr lang="en-US" dirty="0"/>
              <a:t>Speed: real-time possible?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69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7C7A-D42D-4A69-B6CC-2C4B1392D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375BD-5A39-4FF3-8CF7-2C0077305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9100"/>
            <a:ext cx="11074400" cy="4351338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Ship motion in 6 degrees of freedom</a:t>
            </a:r>
          </a:p>
          <a:p>
            <a:pPr lvl="1">
              <a:buFontTx/>
              <a:buChar char="-"/>
            </a:pPr>
            <a:r>
              <a:rPr lang="en-US" dirty="0"/>
              <a:t>Translational </a:t>
            </a:r>
          </a:p>
          <a:p>
            <a:pPr lvl="2">
              <a:buFontTx/>
              <a:buChar char="-"/>
            </a:pPr>
            <a:r>
              <a:rPr lang="en-US" dirty="0"/>
              <a:t>Sway</a:t>
            </a:r>
          </a:p>
          <a:p>
            <a:pPr lvl="2">
              <a:buFontTx/>
              <a:buChar char="-"/>
            </a:pPr>
            <a:r>
              <a:rPr lang="en-US" dirty="0"/>
              <a:t>Surge</a:t>
            </a:r>
          </a:p>
          <a:p>
            <a:pPr lvl="2">
              <a:buFontTx/>
              <a:buChar char="-"/>
            </a:pPr>
            <a:r>
              <a:rPr lang="en-US" b="1" dirty="0">
                <a:solidFill>
                  <a:srgbClr val="00B050"/>
                </a:solidFill>
              </a:rPr>
              <a:t>Heave</a:t>
            </a:r>
            <a:endParaRPr lang="en-US" dirty="0"/>
          </a:p>
          <a:p>
            <a:pPr lvl="1">
              <a:buFontTx/>
              <a:buChar char="-"/>
            </a:pPr>
            <a:r>
              <a:rPr lang="en-US" dirty="0"/>
              <a:t>Rotational</a:t>
            </a:r>
          </a:p>
          <a:p>
            <a:pPr lvl="2">
              <a:buFontTx/>
              <a:buChar char="-"/>
            </a:pPr>
            <a:r>
              <a:rPr lang="en-US" dirty="0"/>
              <a:t>Yaw</a:t>
            </a:r>
          </a:p>
          <a:p>
            <a:pPr lvl="2">
              <a:buFontTx/>
              <a:buChar char="-"/>
            </a:pPr>
            <a:r>
              <a:rPr lang="en-US" b="1" dirty="0">
                <a:solidFill>
                  <a:srgbClr val="00B050"/>
                </a:solidFill>
              </a:rPr>
              <a:t>Pitch</a:t>
            </a:r>
          </a:p>
          <a:p>
            <a:pPr lvl="2">
              <a:buFontTx/>
              <a:buChar char="-"/>
            </a:pPr>
            <a:r>
              <a:rPr lang="en-US" b="1" dirty="0">
                <a:solidFill>
                  <a:srgbClr val="00B050"/>
                </a:solidFill>
              </a:rPr>
              <a:t>Roll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0E484D2-6311-4E64-A91F-765CCF3D1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16201"/>
            <a:ext cx="3956616" cy="2225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3BB8127B-D69F-4C4D-8BCA-98C6F20C9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379613"/>
            <a:ext cx="3956616" cy="2225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16FC61-847A-4B71-9B68-0A598372F89A}"/>
              </a:ext>
            </a:extLst>
          </p:cNvPr>
          <p:cNvSpPr/>
          <p:nvPr/>
        </p:nvSpPr>
        <p:spPr>
          <a:xfrm>
            <a:off x="8709434" y="3150606"/>
            <a:ext cx="1343182" cy="122900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0AA9A9-8D99-4BF5-A06D-9684F08D2EA0}"/>
              </a:ext>
            </a:extLst>
          </p:cNvPr>
          <p:cNvSpPr/>
          <p:nvPr/>
        </p:nvSpPr>
        <p:spPr>
          <a:xfrm>
            <a:off x="6141896" y="5265456"/>
            <a:ext cx="2332147" cy="88184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5A9FAD-2080-49EE-8674-68D62FB2EAA5}"/>
              </a:ext>
            </a:extLst>
          </p:cNvPr>
          <p:cNvSpPr/>
          <p:nvPr/>
        </p:nvSpPr>
        <p:spPr>
          <a:xfrm>
            <a:off x="8673472" y="5069312"/>
            <a:ext cx="1343182" cy="122900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1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7C7A-D42D-4A69-B6CC-2C4B1392D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375BD-5A39-4FF3-8CF7-2C0077305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9100"/>
            <a:ext cx="11074400" cy="4351338"/>
          </a:xfrm>
        </p:spPr>
        <p:txBody>
          <a:bodyPr>
            <a:normAutofit lnSpcReduction="10000"/>
          </a:bodyPr>
          <a:lstStyle/>
          <a:p>
            <a:pPr>
              <a:buFontTx/>
              <a:buChar char="-"/>
            </a:pPr>
            <a:r>
              <a:rPr lang="en-US" dirty="0"/>
              <a:t>Synthetic data</a:t>
            </a:r>
          </a:p>
          <a:p>
            <a:pPr lvl="1">
              <a:buFontTx/>
              <a:buChar char="-"/>
            </a:pPr>
            <a:r>
              <a:rPr lang="en-US" dirty="0"/>
              <a:t>Generated in a Blender₁ ship-wave simulation</a:t>
            </a:r>
          </a:p>
          <a:p>
            <a:pPr lvl="1">
              <a:buFontTx/>
              <a:buChar char="-"/>
            </a:pPr>
            <a:r>
              <a:rPr lang="en-US" dirty="0"/>
              <a:t>540 episodes of 400 images </a:t>
            </a:r>
          </a:p>
          <a:p>
            <a:pPr lvl="1">
              <a:buFontTx/>
              <a:buChar char="-"/>
            </a:pPr>
            <a:r>
              <a:rPr lang="en-US" dirty="0"/>
              <a:t>Rendered at 2 frames/second</a:t>
            </a:r>
          </a:p>
          <a:p>
            <a:pPr lvl="2">
              <a:buFontTx/>
              <a:buChar char="-"/>
            </a:pPr>
            <a:r>
              <a:rPr lang="en-US" dirty="0"/>
              <a:t>Avoid duplicate data at higher fps</a:t>
            </a:r>
          </a:p>
          <a:p>
            <a:pPr lvl="2">
              <a:buFontTx/>
              <a:buChar char="-"/>
            </a:pPr>
            <a:r>
              <a:rPr lang="en-US" dirty="0"/>
              <a:t>30 hours of simulation</a:t>
            </a:r>
          </a:p>
          <a:p>
            <a:pPr lvl="1">
              <a:buFontTx/>
              <a:buChar char="-"/>
            </a:pPr>
            <a:r>
              <a:rPr lang="en-US" dirty="0"/>
              <a:t>Resolution 96x54</a:t>
            </a:r>
          </a:p>
          <a:p>
            <a:pPr lvl="1">
              <a:buFontTx/>
              <a:buChar char="-"/>
            </a:pPr>
            <a:r>
              <a:rPr lang="en-US" dirty="0"/>
              <a:t>Pitch &amp; roll per image</a:t>
            </a:r>
          </a:p>
          <a:p>
            <a:pPr>
              <a:buFontTx/>
              <a:buChar char="-"/>
            </a:pPr>
            <a:r>
              <a:rPr lang="en-US" dirty="0"/>
              <a:t>Optional expansion</a:t>
            </a:r>
          </a:p>
          <a:p>
            <a:pPr lvl="1">
              <a:buFontTx/>
              <a:buChar char="-"/>
            </a:pPr>
            <a:r>
              <a:rPr lang="en-US" dirty="0"/>
              <a:t>Data augmentation</a:t>
            </a:r>
          </a:p>
          <a:p>
            <a:pPr lvl="2">
              <a:buFontTx/>
              <a:buChar char="-"/>
            </a:pPr>
            <a:r>
              <a:rPr lang="en-US" dirty="0"/>
              <a:t>Fog, contrast, …</a:t>
            </a: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538C51F7-293B-4508-B327-E8D3BEE12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078" y="3142692"/>
            <a:ext cx="6323527" cy="289774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C07005-EBC7-4DDF-8B08-41BF45B502A6}"/>
              </a:ext>
            </a:extLst>
          </p:cNvPr>
          <p:cNvSpPr txBox="1">
            <a:spLocks/>
          </p:cNvSpPr>
          <p:nvPr/>
        </p:nvSpPr>
        <p:spPr>
          <a:xfrm>
            <a:off x="2038823" y="6494463"/>
            <a:ext cx="7494509" cy="337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₁Source: https://github.com/Nazotron1923/ship-ocean_simulation_BLENDER</a:t>
            </a:r>
          </a:p>
        </p:txBody>
      </p:sp>
    </p:spTree>
    <p:extLst>
      <p:ext uri="{BB962C8B-B14F-4D97-AF65-F5344CB8AC3E}">
        <p14:creationId xmlns:p14="http://schemas.microsoft.com/office/powerpoint/2010/main" val="3668685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7C7A-D42D-4A69-B6CC-2C4B1392D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375BD-5A39-4FF3-8CF7-2C0077305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9100"/>
            <a:ext cx="11074400" cy="43513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Real data</a:t>
            </a:r>
          </a:p>
          <a:p>
            <a:pPr lvl="1">
              <a:buFontTx/>
              <a:buChar char="-"/>
            </a:pPr>
            <a:r>
              <a:rPr lang="en-US" dirty="0"/>
              <a:t>Live video</a:t>
            </a:r>
          </a:p>
          <a:p>
            <a:pPr lvl="1">
              <a:buFontTx/>
              <a:buChar char="-"/>
            </a:pPr>
            <a:r>
              <a:rPr lang="en-US" dirty="0"/>
              <a:t>Live data from IMU</a:t>
            </a:r>
          </a:p>
          <a:p>
            <a:pPr lvl="1">
              <a:buFontTx/>
              <a:buChar char="-"/>
            </a:pPr>
            <a:r>
              <a:rPr lang="en-US" dirty="0"/>
              <a:t>Additionally</a:t>
            </a:r>
          </a:p>
          <a:p>
            <a:pPr lvl="2">
              <a:buFontTx/>
              <a:buChar char="-"/>
            </a:pPr>
            <a:r>
              <a:rPr lang="en-US" dirty="0"/>
              <a:t>Wind sensor data</a:t>
            </a:r>
          </a:p>
          <a:p>
            <a:pPr lvl="2">
              <a:buFontTx/>
              <a:buChar char="-"/>
            </a:pPr>
            <a:r>
              <a:rPr lang="en-US" dirty="0"/>
              <a:t>Thrust (ASV)</a:t>
            </a:r>
          </a:p>
          <a:p>
            <a:pPr>
              <a:buFontTx/>
              <a:buChar char="-"/>
            </a:pPr>
            <a:r>
              <a:rPr lang="en-US" dirty="0"/>
              <a:t>Challenges</a:t>
            </a:r>
          </a:p>
          <a:p>
            <a:pPr lvl="1">
              <a:buFontTx/>
              <a:buChar char="-"/>
            </a:pPr>
            <a:r>
              <a:rPr lang="en-US" dirty="0"/>
              <a:t>Find optimal fps</a:t>
            </a:r>
          </a:p>
          <a:p>
            <a:pPr lvl="1">
              <a:buFontTx/>
              <a:buChar char="-"/>
            </a:pPr>
            <a:r>
              <a:rPr lang="en-US" dirty="0"/>
              <a:t>Objects in images</a:t>
            </a:r>
          </a:p>
          <a:p>
            <a:pPr lvl="1">
              <a:buFontTx/>
              <a:buChar char="-"/>
            </a:pPr>
            <a:r>
              <a:rPr lang="en-US" dirty="0"/>
              <a:t>Stabilization (out of scope)</a:t>
            </a:r>
          </a:p>
        </p:txBody>
      </p:sp>
      <p:pic>
        <p:nvPicPr>
          <p:cNvPr id="3074" name="Picture 2" descr="Safely Negotiating Dicey Ocean Inlets | Sport Fishing Mag">
            <a:extLst>
              <a:ext uri="{FF2B5EF4-FFF2-40B4-BE49-F238E27FC236}">
                <a16:creationId xmlns:a16="http://schemas.microsoft.com/office/drawing/2014/main" id="{D7326FB1-7B93-4E73-A366-59129B57F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924" y="771600"/>
            <a:ext cx="4878057" cy="2317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Khareef class Corvette OPV Al Shamikh Al Rahmani Al Rasikh Ocean Patrol  Vessel Royal Navy of Oman البحرية الملكية من عمان BAE Systems 99 metre  datasheet pictures photos video specifications">
            <a:extLst>
              <a:ext uri="{FF2B5EF4-FFF2-40B4-BE49-F238E27FC236}">
                <a16:creationId xmlns:a16="http://schemas.microsoft.com/office/drawing/2014/main" id="{28EF0B78-4990-40FD-8298-05765EFDAE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757" b="98108" l="5625" r="97969">
                        <a14:foregroundMark x1="7500" y1="85946" x2="7500" y2="74054"/>
                        <a14:foregroundMark x1="5625" y1="75676" x2="8103" y2="93090"/>
                        <a14:foregroundMark x1="8253" y1="93097" x2="20938" y2="78649"/>
                        <a14:foregroundMark x1="83438" y1="81351" x2="81250" y2="81892"/>
                        <a14:foregroundMark x1="86875" y1="77838" x2="87500" y2="86757"/>
                        <a14:foregroundMark x1="82344" y1="90000" x2="94531" y2="85135"/>
                        <a14:foregroundMark x1="94531" y1="85135" x2="85938" y2="76757"/>
                        <a14:foregroundMark x1="96563" y1="81622" x2="97969" y2="82432"/>
                        <a14:foregroundMark x1="86094" y1="78378" x2="77813" y2="82703"/>
                        <a14:foregroundMark x1="77813" y1="82703" x2="77813" y2="83243"/>
                        <a14:foregroundMark x1="85938" y1="89459" x2="72656" y2="91892"/>
                        <a14:foregroundMark x1="75156" y1="91892" x2="83438" y2="91351"/>
                        <a14:foregroundMark x1="83438" y1="91351" x2="83438" y2="91351"/>
                        <a14:foregroundMark x1="83438" y1="91351" x2="73281" y2="92973"/>
                        <a14:foregroundMark x1="73281" y1="92973" x2="84531" y2="91892"/>
                        <a14:foregroundMark x1="70000" y1="92162" x2="36406" y2="93514"/>
                        <a14:foregroundMark x1="36094" y1="93514" x2="61563" y2="91892"/>
                        <a14:foregroundMark x1="61563" y1="91892" x2="67969" y2="92703"/>
                        <a14:foregroundMark x1="65469" y1="93243" x2="35000" y2="92973"/>
                        <a14:backgroundMark x1="2656" y1="96757" x2="42344" y2="986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773" t="63936" b="-499"/>
          <a:stretch/>
        </p:blipFill>
        <p:spPr bwMode="auto">
          <a:xfrm rot="16200000">
            <a:off x="7296797" y="4734666"/>
            <a:ext cx="2593799" cy="113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AACBE1D-2D52-44E9-B320-09DC3665F03A}"/>
              </a:ext>
            </a:extLst>
          </p:cNvPr>
          <p:cNvCxnSpPr/>
          <p:nvPr/>
        </p:nvCxnSpPr>
        <p:spPr>
          <a:xfrm flipH="1" flipV="1">
            <a:off x="6237838" y="3223034"/>
            <a:ext cx="2299580" cy="1729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012957-DB98-431D-8AC5-E64A41D7FF4D}"/>
              </a:ext>
            </a:extLst>
          </p:cNvPr>
          <p:cNvCxnSpPr>
            <a:cxnSpLocks/>
          </p:cNvCxnSpPr>
          <p:nvPr/>
        </p:nvCxnSpPr>
        <p:spPr>
          <a:xfrm flipH="1">
            <a:off x="8537418" y="3223034"/>
            <a:ext cx="2412137" cy="1729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307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97CB6-99C4-44CF-AACE-8C5BC7C85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57FA0-9A61-480E-9B6D-161048947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Images need same size, scale and cropping</a:t>
            </a:r>
          </a:p>
          <a:p>
            <a:pPr lvl="1">
              <a:buFontTx/>
              <a:buChar char="-"/>
            </a:pPr>
            <a:r>
              <a:rPr lang="en-US" dirty="0"/>
              <a:t>Already done in generated data set</a:t>
            </a:r>
          </a:p>
          <a:p>
            <a:pPr>
              <a:buFontTx/>
              <a:buChar char="-"/>
            </a:pPr>
            <a:r>
              <a:rPr lang="en-US" dirty="0"/>
              <a:t>Pixel values</a:t>
            </a:r>
          </a:p>
          <a:p>
            <a:pPr lvl="1">
              <a:buFontTx/>
              <a:buChar char="-"/>
            </a:pPr>
            <a:r>
              <a:rPr lang="en-US" dirty="0"/>
              <a:t>Normalize to [-1 , 1]:</a:t>
            </a:r>
          </a:p>
          <a:p>
            <a:pPr marL="0" indent="0">
              <a:buNone/>
            </a:pPr>
            <a:r>
              <a:rPr lang="en-US" dirty="0"/>
              <a:t>- Pitch and Roll</a:t>
            </a:r>
          </a:p>
          <a:p>
            <a:pPr lvl="1">
              <a:buFontTx/>
              <a:buChar char="-"/>
            </a:pPr>
            <a:r>
              <a:rPr lang="en-US" dirty="0"/>
              <a:t>Normalize angle with abs values: [-90°, 90°]</a:t>
            </a:r>
          </a:p>
          <a:p>
            <a:pPr lvl="1">
              <a:buFontTx/>
              <a:buChar char="-"/>
            </a:pPr>
            <a:r>
              <a:rPr lang="en-US" dirty="0"/>
              <a:t>Normalize to [-1, 1]: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904B0F-82AD-42F8-94D4-E7E601432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328" y="3014804"/>
            <a:ext cx="3246141" cy="6864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C53AD3-54AB-4FD6-B9B5-8D562FE71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686" y="5014621"/>
            <a:ext cx="4328784" cy="687026"/>
          </a:xfrm>
          <a:prstGeom prst="rect">
            <a:avLst/>
          </a:prstGeom>
        </p:spPr>
      </p:pic>
      <p:pic>
        <p:nvPicPr>
          <p:cNvPr id="4098" name="Picture 2" descr="Ship Motion and Stresses">
            <a:extLst>
              <a:ext uri="{FF2B5EF4-FFF2-40B4-BE49-F238E27FC236}">
                <a16:creationId xmlns:a16="http://schemas.microsoft.com/office/drawing/2014/main" id="{9C04D1D9-0666-4026-A98A-C1C87F68C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2" t="51836" r="26934"/>
          <a:stretch/>
        </p:blipFill>
        <p:spPr bwMode="auto">
          <a:xfrm>
            <a:off x="8150661" y="2794451"/>
            <a:ext cx="3246141" cy="298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B265BD-6FE9-4403-8858-055F3C9FF04C}"/>
              </a:ext>
            </a:extLst>
          </p:cNvPr>
          <p:cNvCxnSpPr>
            <a:cxnSpLocks/>
          </p:cNvCxnSpPr>
          <p:nvPr/>
        </p:nvCxnSpPr>
        <p:spPr>
          <a:xfrm>
            <a:off x="8150661" y="4076350"/>
            <a:ext cx="3203139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>
            <a:extLst>
              <a:ext uri="{FF2B5EF4-FFF2-40B4-BE49-F238E27FC236}">
                <a16:creationId xmlns:a16="http://schemas.microsoft.com/office/drawing/2014/main" id="{5BC85590-6C2B-481F-B2CF-EF920EA2DF2F}"/>
              </a:ext>
            </a:extLst>
          </p:cNvPr>
          <p:cNvSpPr/>
          <p:nvPr/>
        </p:nvSpPr>
        <p:spPr>
          <a:xfrm>
            <a:off x="8629558" y="2649357"/>
            <a:ext cx="2451728" cy="2465469"/>
          </a:xfrm>
          <a:prstGeom prst="arc">
            <a:avLst>
              <a:gd name="adj1" fmla="val 16219325"/>
              <a:gd name="adj2" fmla="val 0"/>
            </a:avLst>
          </a:prstGeom>
          <a:ln w="1905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3F01ECDE-87D2-4BB7-AC99-8DDDBB80F1A8}"/>
              </a:ext>
            </a:extLst>
          </p:cNvPr>
          <p:cNvSpPr/>
          <p:nvPr/>
        </p:nvSpPr>
        <p:spPr>
          <a:xfrm rot="16200000">
            <a:off x="8432769" y="2629267"/>
            <a:ext cx="2456950" cy="2514167"/>
          </a:xfrm>
          <a:prstGeom prst="arc">
            <a:avLst>
              <a:gd name="adj1" fmla="val 16219325"/>
              <a:gd name="adj2" fmla="val 0"/>
            </a:avLst>
          </a:prstGeom>
          <a:ln w="1905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FD2969D-1905-4D93-9325-E866CB580F3A}"/>
              </a:ext>
            </a:extLst>
          </p:cNvPr>
          <p:cNvCxnSpPr>
            <a:cxnSpLocks/>
          </p:cNvCxnSpPr>
          <p:nvPr/>
        </p:nvCxnSpPr>
        <p:spPr>
          <a:xfrm flipH="1">
            <a:off x="9687654" y="1986851"/>
            <a:ext cx="81186" cy="286823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FA1D3842-7EC7-BA42-6341-589FA4069434}"/>
              </a:ext>
            </a:extLst>
          </p:cNvPr>
          <p:cNvSpPr/>
          <p:nvPr/>
        </p:nvSpPr>
        <p:spPr>
          <a:xfrm>
            <a:off x="9276080" y="1825625"/>
            <a:ext cx="985520" cy="687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29307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chain_peer_presentations_template" id="{768F77DA-3485-724D-9BE8-EA02E4685E83}" vid="{B05E315C-EF89-5C4C-8475-709378E345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blockchain_peer_presentations_template</Template>
  <TotalTime>917</TotalTime>
  <Words>1829</Words>
  <Application>Microsoft Office PowerPoint</Application>
  <PresentationFormat>Breedbeeld</PresentationFormat>
  <Paragraphs>418</Paragraphs>
  <Slides>48</Slides>
  <Notes>23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Kantoorthema</vt:lpstr>
      <vt:lpstr>Ship motion prediction with deep learning</vt:lpstr>
      <vt:lpstr>Contents</vt:lpstr>
      <vt:lpstr>Introduction</vt:lpstr>
      <vt:lpstr>Goal</vt:lpstr>
      <vt:lpstr>Implementation (1st semester)</vt:lpstr>
      <vt:lpstr>Data</vt:lpstr>
      <vt:lpstr>Data</vt:lpstr>
      <vt:lpstr>Data</vt:lpstr>
      <vt:lpstr>Data Preprocessing </vt:lpstr>
      <vt:lpstr>Model training</vt:lpstr>
      <vt:lpstr>Model training - Parameters</vt:lpstr>
      <vt:lpstr>Model training - Hyperparameters</vt:lpstr>
      <vt:lpstr>Model training – Data loader</vt:lpstr>
      <vt:lpstr>Model training – Data loader</vt:lpstr>
      <vt:lpstr>Model training – Data split</vt:lpstr>
      <vt:lpstr>Model training – Optimization</vt:lpstr>
      <vt:lpstr>Model Testing </vt:lpstr>
      <vt:lpstr>Model testing – Loss function</vt:lpstr>
      <vt:lpstr>Models testing - parameters</vt:lpstr>
      <vt:lpstr>Proposed Models </vt:lpstr>
      <vt:lpstr>Introduction – CNN, LSTM</vt:lpstr>
      <vt:lpstr>Introduction – Autoencoder</vt:lpstr>
      <vt:lpstr>Baseline model </vt:lpstr>
      <vt:lpstr>LSTM encoder-decoder PR</vt:lpstr>
      <vt:lpstr>LSTM encoder-decoder PR - performance</vt:lpstr>
      <vt:lpstr>CNN Models </vt:lpstr>
      <vt:lpstr>CNN Stack FC model</vt:lpstr>
      <vt:lpstr>CNN Stack PR FC model</vt:lpstr>
      <vt:lpstr>CNN PR FC model</vt:lpstr>
      <vt:lpstr>CNN models - performance</vt:lpstr>
      <vt:lpstr>CNN models - performance</vt:lpstr>
      <vt:lpstr>LSTM Models </vt:lpstr>
      <vt:lpstr>CNN LSTM img-encoder PR-encoder decoder</vt:lpstr>
      <vt:lpstr>PowerPoint-presentatie</vt:lpstr>
      <vt:lpstr>CNN LSTM encoder decoder images PR</vt:lpstr>
      <vt:lpstr>CNN LSTM encoder decoder image</vt:lpstr>
      <vt:lpstr>CNN LSTM images PR</vt:lpstr>
      <vt:lpstr>LSTM models -  performance</vt:lpstr>
      <vt:lpstr>LSTM models -  performance</vt:lpstr>
      <vt:lpstr>Denormalized results</vt:lpstr>
      <vt:lpstr>Convergence</vt:lpstr>
      <vt:lpstr>Best model</vt:lpstr>
      <vt:lpstr>PowerPoint-presentatie</vt:lpstr>
      <vt:lpstr>Hyperband optimization</vt:lpstr>
      <vt:lpstr>Conclusion</vt:lpstr>
      <vt:lpstr>Implementation (2nd semester)</vt:lpstr>
      <vt:lpstr>Questions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</dc:title>
  <dc:creator>Lance DW</dc:creator>
  <cp:lastModifiedBy>Lance DW</cp:lastModifiedBy>
  <cp:revision>56</cp:revision>
  <cp:lastPrinted>2021-12-21T22:57:16Z</cp:lastPrinted>
  <dcterms:created xsi:type="dcterms:W3CDTF">2021-12-19T15:28:48Z</dcterms:created>
  <dcterms:modified xsi:type="dcterms:W3CDTF">2022-05-23T17:05:24Z</dcterms:modified>
</cp:coreProperties>
</file>